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76" r:id="rId2"/>
  </p:sldMasterIdLst>
  <p:notesMasterIdLst>
    <p:notesMasterId r:id="rId28"/>
  </p:notesMasterIdLst>
  <p:handoutMasterIdLst>
    <p:handoutMasterId r:id="rId29"/>
  </p:handoutMasterIdLst>
  <p:sldIdLst>
    <p:sldId id="363" r:id="rId3"/>
    <p:sldId id="292" r:id="rId4"/>
    <p:sldId id="333" r:id="rId5"/>
    <p:sldId id="334" r:id="rId6"/>
    <p:sldId id="338" r:id="rId7"/>
    <p:sldId id="340" r:id="rId8"/>
    <p:sldId id="341" r:id="rId9"/>
    <p:sldId id="343" r:id="rId10"/>
    <p:sldId id="339" r:id="rId11"/>
    <p:sldId id="362" r:id="rId12"/>
    <p:sldId id="344" r:id="rId13"/>
    <p:sldId id="353" r:id="rId14"/>
    <p:sldId id="354" r:id="rId15"/>
    <p:sldId id="348" r:id="rId16"/>
    <p:sldId id="355" r:id="rId17"/>
    <p:sldId id="350" r:id="rId18"/>
    <p:sldId id="356" r:id="rId19"/>
    <p:sldId id="332" r:id="rId20"/>
    <p:sldId id="357" r:id="rId21"/>
    <p:sldId id="336" r:id="rId22"/>
    <p:sldId id="325" r:id="rId23"/>
    <p:sldId id="330" r:id="rId24"/>
    <p:sldId id="361" r:id="rId25"/>
    <p:sldId id="360" r:id="rId26"/>
    <p:sldId id="304" r:id="rId27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zione predefinita" id="{A184E66C-49F2-47EF-A82D-0C53EBD52A3F}">
          <p14:sldIdLst>
            <p14:sldId id="363"/>
            <p14:sldId id="292"/>
            <p14:sldId id="333"/>
            <p14:sldId id="334"/>
            <p14:sldId id="338"/>
            <p14:sldId id="340"/>
            <p14:sldId id="341"/>
            <p14:sldId id="343"/>
            <p14:sldId id="339"/>
            <p14:sldId id="362"/>
            <p14:sldId id="344"/>
            <p14:sldId id="353"/>
            <p14:sldId id="354"/>
            <p14:sldId id="348"/>
            <p14:sldId id="355"/>
            <p14:sldId id="350"/>
            <p14:sldId id="356"/>
            <p14:sldId id="332"/>
            <p14:sldId id="357"/>
            <p14:sldId id="336"/>
            <p14:sldId id="325"/>
            <p14:sldId id="330"/>
          </p14:sldIdLst>
        </p14:section>
        <p14:section name="Sezione senza titolo" id="{3E603D21-34E6-4107-97B7-FA47D8F9B29E}">
          <p14:sldIdLst>
            <p14:sldId id="361"/>
            <p14:sldId id="360"/>
            <p14:sldId id="30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mani Tiziana" initials="GT" lastIdx="0" clrIdx="0">
    <p:extLst/>
  </p:cmAuthor>
  <p:cmAuthor id="2" name="Scalmato Valeria" initials="SV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99D6"/>
    <a:srgbClr val="34E6EA"/>
    <a:srgbClr val="EE7E32"/>
    <a:srgbClr val="FF6600"/>
    <a:srgbClr val="CE16A2"/>
    <a:srgbClr val="E92BBC"/>
    <a:srgbClr val="6A1050"/>
    <a:srgbClr val="1F14AC"/>
    <a:srgbClr val="669900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0" autoAdjust="0"/>
    <p:restoredTop sz="95250" autoAdjust="0"/>
  </p:normalViewPr>
  <p:slideViewPr>
    <p:cSldViewPr snapToGrid="0">
      <p:cViewPr>
        <p:scale>
          <a:sx n="73" d="100"/>
          <a:sy n="73" d="100"/>
        </p:scale>
        <p:origin x="-108" y="-54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2120"/>
    </p:cViewPr>
  </p:outlin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84756-E569-46AE-BA98-609D2F113F11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en-GB"/>
        </a:p>
      </dgm:t>
    </dgm:pt>
    <dgm:pt modelId="{BDCE5BC4-3955-4963-9735-F63040ACC63B}">
      <dgm:prSet phldrT="[Text]" custT="1"/>
      <dgm:spPr>
        <a:xfrm>
          <a:off x="2347553" y="1643870"/>
          <a:ext cx="2097827" cy="1871093"/>
        </a:xfrm>
        <a:solidFill>
          <a:srgbClr val="FFC00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en-GB" sz="1600" b="1" dirty="0" err="1">
              <a:solidFill>
                <a:srgbClr val="1F14AC"/>
              </a:solidFill>
              <a:latin typeface="+mn-lt"/>
              <a:ea typeface="+mn-ea"/>
              <a:cs typeface="+mn-cs"/>
            </a:rPr>
            <a:t>Nuovi</a:t>
          </a:r>
          <a:r>
            <a:rPr lang="en-GB" sz="1600" b="1" dirty="0">
              <a:solidFill>
                <a:srgbClr val="1F14AC"/>
              </a:solidFill>
              <a:latin typeface="+mn-lt"/>
              <a:ea typeface="+mn-ea"/>
              <a:cs typeface="+mn-cs"/>
            </a:rPr>
            <a:t> </a:t>
          </a:r>
          <a:r>
            <a:rPr lang="en-GB" sz="1600" b="1" dirty="0" err="1">
              <a:solidFill>
                <a:srgbClr val="1F14AC"/>
              </a:solidFill>
              <a:latin typeface="+mn-lt"/>
              <a:ea typeface="+mn-ea"/>
              <a:cs typeface="+mn-cs"/>
            </a:rPr>
            <a:t>fabbisogni</a:t>
          </a:r>
          <a:r>
            <a:rPr lang="en-GB" sz="1600" b="1" dirty="0">
              <a:solidFill>
                <a:srgbClr val="1F14AC"/>
              </a:solidFill>
              <a:latin typeface="+mn-lt"/>
              <a:ea typeface="+mn-ea"/>
              <a:cs typeface="+mn-cs"/>
            </a:rPr>
            <a:t> </a:t>
          </a:r>
          <a:r>
            <a:rPr lang="en-GB" sz="1600" b="1" dirty="0" err="1">
              <a:solidFill>
                <a:srgbClr val="1F14AC"/>
              </a:solidFill>
              <a:latin typeface="+mn-lt"/>
              <a:ea typeface="+mn-ea"/>
              <a:cs typeface="+mn-cs"/>
            </a:rPr>
            <a:t>dei</a:t>
          </a:r>
          <a:r>
            <a:rPr lang="en-GB" sz="1600" b="1" dirty="0">
              <a:solidFill>
                <a:srgbClr val="1F14AC"/>
              </a:solidFill>
              <a:latin typeface="+mn-lt"/>
              <a:ea typeface="+mn-ea"/>
              <a:cs typeface="+mn-cs"/>
            </a:rPr>
            <a:t> learners e job-seekers e </a:t>
          </a:r>
          <a:r>
            <a:rPr lang="en-GB" sz="1600" b="1" dirty="0" err="1">
              <a:solidFill>
                <a:srgbClr val="1F14AC"/>
              </a:solidFill>
              <a:latin typeface="+mn-lt"/>
              <a:ea typeface="+mn-ea"/>
              <a:cs typeface="+mn-cs"/>
            </a:rPr>
            <a:t>degli</a:t>
          </a:r>
          <a:r>
            <a:rPr lang="en-GB" sz="1600" b="1" dirty="0">
              <a:solidFill>
                <a:srgbClr val="1F14AC"/>
              </a:solidFill>
              <a:latin typeface="+mn-lt"/>
              <a:ea typeface="+mn-ea"/>
              <a:cs typeface="+mn-cs"/>
            </a:rPr>
            <a:t> </a:t>
          </a:r>
          <a:r>
            <a:rPr lang="en-GB" sz="1600" b="1" dirty="0" err="1">
              <a:solidFill>
                <a:srgbClr val="1F14AC"/>
              </a:solidFill>
              <a:latin typeface="+mn-lt"/>
              <a:ea typeface="+mn-ea"/>
              <a:cs typeface="+mn-cs"/>
            </a:rPr>
            <a:t>operatori</a:t>
          </a:r>
          <a:endParaRPr lang="en-GB" sz="1600" b="1" dirty="0">
            <a:solidFill>
              <a:srgbClr val="1F14AC"/>
            </a:solidFill>
            <a:latin typeface="+mn-lt"/>
            <a:ea typeface="+mn-ea"/>
            <a:cs typeface="+mn-cs"/>
          </a:endParaRPr>
        </a:p>
      </dgm:t>
    </dgm:pt>
    <dgm:pt modelId="{A01C66DF-259A-442F-9FD0-E88379FEF00A}" type="parTrans" cxnId="{BAB35E0A-B8DC-46D5-92F4-0BCACF76D3E2}">
      <dgm:prSet/>
      <dgm:spPr/>
      <dgm:t>
        <a:bodyPr/>
        <a:lstStyle/>
        <a:p>
          <a:endParaRPr lang="en-GB"/>
        </a:p>
      </dgm:t>
    </dgm:pt>
    <dgm:pt modelId="{0107D3B1-5D2D-4361-B80F-638690E3228F}" type="sibTrans" cxnId="{BAB35E0A-B8DC-46D5-92F4-0BCACF76D3E2}">
      <dgm:prSet/>
      <dgm:spPr/>
      <dgm:t>
        <a:bodyPr/>
        <a:lstStyle/>
        <a:p>
          <a:endParaRPr lang="en-GB"/>
        </a:p>
      </dgm:t>
    </dgm:pt>
    <dgm:pt modelId="{0B3192CD-DD95-40D2-8D40-BBB8B48AFF0C}">
      <dgm:prSet phldrT="[Text]" custT="1"/>
      <dgm:spPr>
        <a:xfrm>
          <a:off x="2358711" y="1138"/>
          <a:ext cx="1692018" cy="1160697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2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Accesso </a:t>
          </a:r>
          <a:r>
            <a:rPr lang="en-GB" sz="12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facilitato</a:t>
          </a:r>
          <a:r>
            <a:rPr lang="en-GB" sz="12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2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ai</a:t>
          </a:r>
          <a:r>
            <a:rPr lang="en-GB" sz="12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template del CV  </a:t>
          </a:r>
          <a:r>
            <a:rPr lang="en-GB" sz="12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ed</a:t>
          </a:r>
          <a:r>
            <a:rPr lang="en-GB" sz="12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</a:t>
          </a:r>
          <a:r>
            <a:rPr lang="en-GB" sz="12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altri</a:t>
          </a:r>
          <a:r>
            <a:rPr lang="en-GB" sz="12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</a:t>
          </a:r>
          <a:r>
            <a:rPr lang="en-GB" sz="12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dispositivi</a:t>
          </a:r>
          <a:r>
            <a:rPr lang="en-GB" sz="12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del </a:t>
          </a:r>
          <a:r>
            <a:rPr lang="en-GB" sz="12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portafoglio</a:t>
          </a:r>
          <a:endParaRPr lang="en-GB" sz="1200" b="1" i="0" dirty="0">
            <a:solidFill>
              <a:srgbClr val="000000"/>
            </a:solidFill>
            <a:latin typeface="+mj-lt"/>
            <a:ea typeface="+mn-ea"/>
            <a:cs typeface="+mn-cs"/>
          </a:endParaRPr>
        </a:p>
      </dgm:t>
    </dgm:pt>
    <dgm:pt modelId="{755381C8-0BF1-4B40-B03F-0947D096C1A2}" type="parTrans" cxnId="{76BF6C71-E178-4A1C-BFB7-DCA563E813D5}">
      <dgm:prSet/>
      <dgm:spPr/>
      <dgm:t>
        <a:bodyPr/>
        <a:lstStyle/>
        <a:p>
          <a:endParaRPr lang="en-GB"/>
        </a:p>
      </dgm:t>
    </dgm:pt>
    <dgm:pt modelId="{829E4A65-55DC-431C-8707-9B10ADEED548}" type="sibTrans" cxnId="{76BF6C71-E178-4A1C-BFB7-DCA563E813D5}">
      <dgm:prSet/>
      <dgm:spPr>
        <a:xfrm>
          <a:off x="1392122" y="513444"/>
          <a:ext cx="4287613" cy="4287613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C7CFEA3B-3656-4F85-92F5-AF13849A32F4}">
      <dgm:prSet phldrT="[Text]" custT="1"/>
      <dgm:spPr>
        <a:xfrm>
          <a:off x="4325570" y="784358"/>
          <a:ext cx="1736031" cy="1160697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6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Strumenti</a:t>
          </a:r>
          <a:r>
            <a:rPr lang="en-GB" sz="16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di self-assessment</a:t>
          </a:r>
        </a:p>
      </dgm:t>
    </dgm:pt>
    <dgm:pt modelId="{45101522-9C80-4CF4-8128-53A5FE2E8B89}" type="parTrans" cxnId="{ADF031BB-2A75-4E55-95C2-D52E3D220CAA}">
      <dgm:prSet/>
      <dgm:spPr/>
      <dgm:t>
        <a:bodyPr/>
        <a:lstStyle/>
        <a:p>
          <a:endParaRPr lang="en-GB"/>
        </a:p>
      </dgm:t>
    </dgm:pt>
    <dgm:pt modelId="{7F544624-C7D5-4DA4-9879-1EAE4FF0947D}" type="sibTrans" cxnId="{ADF031BB-2A75-4E55-95C2-D52E3D220CAA}">
      <dgm:prSet/>
      <dgm:spPr>
        <a:xfrm>
          <a:off x="1188499" y="197696"/>
          <a:ext cx="4287613" cy="4287613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76F83CA6-74A5-4FD6-9F28-62CB2A6B07DE}">
      <dgm:prSet phldrT="[Text]" custT="1"/>
      <dgm:spPr>
        <a:xfrm>
          <a:off x="222602" y="2201877"/>
          <a:ext cx="2065368" cy="1504426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Banche</a:t>
          </a:r>
          <a:r>
            <a:rPr lang="en-GB" sz="14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dati</a:t>
          </a:r>
          <a:r>
            <a:rPr lang="en-GB" sz="14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e </a:t>
          </a:r>
          <a:r>
            <a:rPr lang="en-GB" sz="14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portali</a:t>
          </a:r>
          <a:r>
            <a:rPr lang="en-GB" sz="14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web per </a:t>
          </a:r>
          <a:r>
            <a:rPr lang="en-GB" sz="14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orientamento</a:t>
          </a:r>
          <a:r>
            <a:rPr lang="en-GB" sz="1400" b="1" i="0" dirty="0">
              <a:solidFill>
                <a:srgbClr val="000000"/>
              </a:solidFill>
              <a:latin typeface="+mj-lt"/>
              <a:ea typeface="+mn-ea"/>
              <a:cs typeface="+mn-cs"/>
            </a:rPr>
            <a:t> e </a:t>
          </a:r>
          <a:r>
            <a:rPr lang="en-GB" sz="1400" b="1" i="0" dirty="0" err="1">
              <a:solidFill>
                <a:srgbClr val="000000"/>
              </a:solidFill>
              <a:latin typeface="+mj-lt"/>
              <a:ea typeface="+mn-ea"/>
              <a:cs typeface="+mn-cs"/>
            </a:rPr>
            <a:t>mobilità</a:t>
          </a:r>
          <a:endParaRPr lang="en-GB" sz="1400" b="1" i="0" dirty="0">
            <a:solidFill>
              <a:srgbClr val="000000"/>
            </a:solidFill>
            <a:latin typeface="+mj-lt"/>
            <a:ea typeface="+mn-ea"/>
            <a:cs typeface="+mn-cs"/>
          </a:endParaRPr>
        </a:p>
      </dgm:t>
    </dgm:pt>
    <dgm:pt modelId="{AC7E480E-A1C9-4314-B7AC-C6EA5316C4C0}" type="parTrans" cxnId="{2D8F5168-5D0E-4A15-8A1D-521866E0AB2F}">
      <dgm:prSet/>
      <dgm:spPr/>
      <dgm:t>
        <a:bodyPr/>
        <a:lstStyle/>
        <a:p>
          <a:endParaRPr lang="en-GB"/>
        </a:p>
      </dgm:t>
    </dgm:pt>
    <dgm:pt modelId="{F5AF0C6B-91DD-4860-BACE-211C5706A6BA}" type="sibTrans" cxnId="{2D8F5168-5D0E-4A15-8A1D-521866E0AB2F}">
      <dgm:prSet/>
      <dgm:spPr>
        <a:xfrm>
          <a:off x="1155013" y="317875"/>
          <a:ext cx="4287613" cy="4287613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77151F60-A819-4A79-B620-79F0C4E2162C}">
      <dgm:prSet phldrT="[Text]" custT="1"/>
      <dgm:spPr>
        <a:xfrm>
          <a:off x="446389" y="858961"/>
          <a:ext cx="2031580" cy="1160697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Supporto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ai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sistemi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di matching</a:t>
          </a:r>
        </a:p>
      </dgm:t>
    </dgm:pt>
    <dgm:pt modelId="{48C4983B-F9F9-4776-A3CE-FD68447DEBC3}" type="parTrans" cxnId="{4485CA0C-E43E-4F09-96B8-66E3328FF393}">
      <dgm:prSet/>
      <dgm:spPr/>
      <dgm:t>
        <a:bodyPr/>
        <a:lstStyle/>
        <a:p>
          <a:endParaRPr lang="en-GB"/>
        </a:p>
      </dgm:t>
    </dgm:pt>
    <dgm:pt modelId="{FC8A272F-0203-473F-8FA1-E9B62F78B944}" type="sibTrans" cxnId="{4485CA0C-E43E-4F09-96B8-66E3328FF393}">
      <dgm:prSet/>
      <dgm:spPr>
        <a:xfrm>
          <a:off x="1013017" y="539156"/>
          <a:ext cx="4287613" cy="4287613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765F47F9-CDDC-479E-A733-0631E1ECB425}">
      <dgm:prSet custT="1"/>
      <dgm:spPr>
        <a:xfrm>
          <a:off x="4441490" y="2249739"/>
          <a:ext cx="1870533" cy="1160697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1" i="0" dirty="0" smtClean="0">
              <a:solidFill>
                <a:srgbClr val="000000"/>
              </a:solidFill>
              <a:latin typeface="+mj-lt"/>
              <a:ea typeface="+mn-ea"/>
              <a:cs typeface="+mn-cs"/>
            </a:rPr>
            <a:t>Career management </a:t>
          </a:r>
          <a:endParaRPr lang="en-GB" sz="1400" b="1" i="0" dirty="0">
            <a:solidFill>
              <a:srgbClr val="000000"/>
            </a:solidFill>
            <a:latin typeface="+mj-lt"/>
            <a:ea typeface="+mn-ea"/>
            <a:cs typeface="+mn-cs"/>
          </a:endParaRPr>
        </a:p>
      </dgm:t>
    </dgm:pt>
    <dgm:pt modelId="{B02E48D1-85B5-40E9-B4D0-490E737A6B8F}" type="parTrans" cxnId="{CFD24E5C-970D-47E2-8898-D4E58957FEC3}">
      <dgm:prSet/>
      <dgm:spPr/>
      <dgm:t>
        <a:bodyPr/>
        <a:lstStyle/>
        <a:p>
          <a:endParaRPr lang="en-GB"/>
        </a:p>
      </dgm:t>
    </dgm:pt>
    <dgm:pt modelId="{2EFA3A19-DD4F-4DE4-8044-36F9625AE1AF}" type="sibTrans" cxnId="{CFD24E5C-970D-47E2-8898-D4E58957FEC3}">
      <dgm:prSet/>
      <dgm:spPr>
        <a:xfrm>
          <a:off x="1131069" y="629912"/>
          <a:ext cx="4287613" cy="4448999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157E4993-531F-4439-97A4-12EF1EA71D90}">
      <dgm:prSet custT="1"/>
      <dgm:spPr>
        <a:xfrm>
          <a:off x="3505028" y="3992223"/>
          <a:ext cx="1961613" cy="1160697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Informazioni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mirate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su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sistemi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di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qualificazioni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e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validazione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</a:p>
      </dgm:t>
    </dgm:pt>
    <dgm:pt modelId="{AEEB226D-21B1-4824-8CBC-CA2A1FBD420F}" type="parTrans" cxnId="{67C453C3-519F-4F7A-950C-962CBCF1E7A7}">
      <dgm:prSet/>
      <dgm:spPr/>
      <dgm:t>
        <a:bodyPr/>
        <a:lstStyle/>
        <a:p>
          <a:endParaRPr lang="en-GB"/>
        </a:p>
      </dgm:t>
    </dgm:pt>
    <dgm:pt modelId="{2C20663E-4709-413B-A26A-AA5A290594FC}" type="sibTrans" cxnId="{67C453C3-519F-4F7A-950C-962CBCF1E7A7}">
      <dgm:prSet/>
      <dgm:spPr>
        <a:xfrm>
          <a:off x="1190721" y="670075"/>
          <a:ext cx="4287613" cy="4287613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92BEE7D1-B512-4D43-A054-5FE174D08CF1}">
      <dgm:prSet custT="1"/>
      <dgm:spPr>
        <a:xfrm>
          <a:off x="1117804" y="3965561"/>
          <a:ext cx="2051370" cy="1160697"/>
        </a:xfrm>
        <a:gradFill rotWithShape="0">
          <a:gsLst>
            <a:gs pos="0">
              <a:srgbClr val="33339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Interfaccia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con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 err="1">
              <a:solidFill>
                <a:srgbClr val="000000"/>
              </a:solidFill>
              <a:latin typeface="+mn-lt"/>
              <a:ea typeface="+mn-ea"/>
              <a:cs typeface="+mn-cs"/>
            </a:rPr>
            <a:t>servizi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 per il Lavoro </a:t>
          </a:r>
          <a:r>
            <a:rPr lang="en-GB" sz="1400" b="1" i="0" dirty="0" smtClean="0">
              <a:solidFill>
                <a:srgbClr val="000000"/>
              </a:solidFill>
              <a:latin typeface="+mn-lt"/>
              <a:ea typeface="+mn-ea"/>
              <a:cs typeface="+mn-cs"/>
            </a:rPr>
            <a:t>    </a:t>
          </a:r>
          <a:r>
            <a:rPr lang="en-GB" sz="1400" b="1" i="0" dirty="0" err="1" smtClean="0">
              <a:solidFill>
                <a:srgbClr val="000000"/>
              </a:solidFill>
              <a:latin typeface="+mn-lt"/>
              <a:ea typeface="+mn-ea"/>
              <a:cs typeface="+mn-cs"/>
            </a:rPr>
            <a:t>pubblici</a:t>
          </a:r>
          <a:r>
            <a:rPr lang="en-GB" sz="1400" b="1" i="0" dirty="0" smtClean="0">
              <a:solidFill>
                <a:srgbClr val="000000"/>
              </a:solidFill>
              <a:latin typeface="+mn-lt"/>
              <a:ea typeface="+mn-ea"/>
              <a:cs typeface="+mn-cs"/>
            </a:rPr>
            <a:t> </a:t>
          </a:r>
          <a:r>
            <a:rPr lang="en-GB" sz="1400" b="1" i="0" dirty="0">
              <a:solidFill>
                <a:srgbClr val="000000"/>
              </a:solidFill>
              <a:latin typeface="+mn-lt"/>
              <a:ea typeface="+mn-ea"/>
              <a:cs typeface="+mn-cs"/>
            </a:rPr>
            <a:t>e </a:t>
          </a:r>
          <a:r>
            <a:rPr lang="en-GB" sz="1400" b="1" i="0" dirty="0" err="1" smtClean="0">
              <a:solidFill>
                <a:srgbClr val="000000"/>
              </a:solidFill>
              <a:latin typeface="+mn-lt"/>
              <a:ea typeface="+mn-ea"/>
              <a:cs typeface="+mn-cs"/>
            </a:rPr>
            <a:t>privati</a:t>
          </a:r>
          <a:endParaRPr lang="en-GB" sz="1400" b="1" i="0" dirty="0">
            <a:solidFill>
              <a:srgbClr val="000000"/>
            </a:solidFill>
            <a:latin typeface="+mn-lt"/>
            <a:ea typeface="+mn-ea"/>
            <a:cs typeface="+mn-cs"/>
          </a:endParaRPr>
        </a:p>
      </dgm:t>
    </dgm:pt>
    <dgm:pt modelId="{3F24B332-BA4D-4216-A328-392DF25A1EF8}" type="parTrans" cxnId="{4112CC3B-067B-4494-9397-241E2C02A0E0}">
      <dgm:prSet/>
      <dgm:spPr/>
      <dgm:t>
        <a:bodyPr/>
        <a:lstStyle/>
        <a:p>
          <a:endParaRPr lang="en-GB"/>
        </a:p>
      </dgm:t>
    </dgm:pt>
    <dgm:pt modelId="{146799AE-B502-472A-8DF9-DE0D9F241397}" type="sibTrans" cxnId="{4112CC3B-067B-4494-9397-241E2C02A0E0}">
      <dgm:prSet/>
      <dgm:spPr>
        <a:xfrm>
          <a:off x="1209659" y="683251"/>
          <a:ext cx="4287613" cy="4287613"/>
        </a:xfrm>
        <a:gradFill rotWithShape="0">
          <a:gsLst>
            <a:gs pos="0">
              <a:srgbClr val="333399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333399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333399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B715FB98-3136-4A6D-926B-4D052F27DB4D}" type="pres">
      <dgm:prSet presAssocID="{96784756-E569-46AE-BA98-609D2F113F1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44D4F50-86BB-4929-A3CB-6405FC030904}" type="pres">
      <dgm:prSet presAssocID="{BDCE5BC4-3955-4963-9735-F63040ACC63B}" presName="centerShape" presStyleLbl="node0" presStyleIdx="0" presStyleCnt="1" custScaleX="126517" custScaleY="112843" custLinFactNeighborX="3379" custLinFactNeighborY="-3780"/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361CE423-8AF0-414B-B937-FBD6B9F0723B}" type="pres">
      <dgm:prSet presAssocID="{0B3192CD-DD95-40D2-8D40-BBB8B48AFF0C}" presName="node" presStyleLbl="node1" presStyleIdx="0" presStyleCnt="7" custScaleX="145776" custRadScaleRad="100088" custRadScaleInc="-865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D7F3A269-9BED-4A34-85A3-1E262B4DBB81}" type="pres">
      <dgm:prSet presAssocID="{0B3192CD-DD95-40D2-8D40-BBB8B48AFF0C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B0F6E84-D0AB-4837-8C2D-4AB0EFA391E9}" type="pres">
      <dgm:prSet presAssocID="{829E4A65-55DC-431C-8707-9B10ADEED548}" presName="sibTrans" presStyleLbl="sibTrans2D1" presStyleIdx="0" presStyleCnt="7"/>
      <dgm:spPr>
        <a:prstGeom prst="blockArc">
          <a:avLst>
            <a:gd name="adj1" fmla="val 15656058"/>
            <a:gd name="adj2" fmla="val 19323298"/>
            <a:gd name="adj3" fmla="val 3898"/>
          </a:avLst>
        </a:prstGeom>
      </dgm:spPr>
      <dgm:t>
        <a:bodyPr/>
        <a:lstStyle/>
        <a:p>
          <a:endParaRPr lang="it-IT"/>
        </a:p>
      </dgm:t>
    </dgm:pt>
    <dgm:pt modelId="{3738342C-4818-408A-8BC4-DC0FB1A3D3BB}" type="pres">
      <dgm:prSet presAssocID="{C7CFEA3B-3656-4F85-92F5-AF13849A32F4}" presName="node" presStyleLbl="node1" presStyleIdx="1" presStyleCnt="7" custScaleX="163623" custRadScaleRad="113528" custRadScaleInc="2930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CCCEAA8C-C915-47BD-85C2-D6ED47ADAA9D}" type="pres">
      <dgm:prSet presAssocID="{C7CFEA3B-3656-4F85-92F5-AF13849A32F4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DAF0E3F7-47F3-4D62-98DA-F8CB66EDB595}" type="pres">
      <dgm:prSet presAssocID="{7F544624-C7D5-4DA4-9879-1EAE4FF0947D}" presName="sibTrans" presStyleLbl="sibTrans2D1" presStyleIdx="1" presStyleCnt="7"/>
      <dgm:spPr>
        <a:prstGeom prst="blockArc">
          <a:avLst>
            <a:gd name="adj1" fmla="val 19938576"/>
            <a:gd name="adj2" fmla="val 806430"/>
            <a:gd name="adj3" fmla="val 3898"/>
          </a:avLst>
        </a:prstGeom>
      </dgm:spPr>
      <dgm:t>
        <a:bodyPr/>
        <a:lstStyle/>
        <a:p>
          <a:endParaRPr lang="it-IT"/>
        </a:p>
      </dgm:t>
    </dgm:pt>
    <dgm:pt modelId="{DBE7B212-4755-4C1D-8134-52542777D1E0}" type="pres">
      <dgm:prSet presAssocID="{765F47F9-CDDC-479E-A733-0631E1ECB425}" presName="node" presStyleLbl="node1" presStyleIdx="2" presStyleCnt="7" custScaleX="161156" custRadScaleRad="102804" custRadScaleInc="-5226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CFC88544-00E5-4916-9CAA-F318D5830589}" type="pres">
      <dgm:prSet presAssocID="{765F47F9-CDDC-479E-A733-0631E1ECB425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594F49F7-ABA8-4C8C-A63C-4F31D472B243}" type="pres">
      <dgm:prSet presAssocID="{2EFA3A19-DD4F-4DE4-8044-36F9625AE1AF}" presName="sibTrans" presStyleLbl="sibTrans2D1" presStyleIdx="2" presStyleCnt="7" custScaleY="103764"/>
      <dgm:spPr>
        <a:prstGeom prst="blockArc">
          <a:avLst>
            <a:gd name="adj1" fmla="val 21560218"/>
            <a:gd name="adj2" fmla="val 3289430"/>
            <a:gd name="adj3" fmla="val 3898"/>
          </a:avLst>
        </a:prstGeom>
      </dgm:spPr>
      <dgm:t>
        <a:bodyPr/>
        <a:lstStyle/>
        <a:p>
          <a:endParaRPr lang="it-IT"/>
        </a:p>
      </dgm:t>
    </dgm:pt>
    <dgm:pt modelId="{33D0785C-7C5D-4883-8176-8466E64098B8}" type="pres">
      <dgm:prSet presAssocID="{157E4993-531F-4439-97A4-12EF1EA71D90}" presName="node" presStyleLbl="node1" presStyleIdx="3" presStyleCnt="7" custScaleX="169003" custRadScaleRad="108586" custRadScaleInc="-4917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9B275753-BAA9-418B-BF05-49B823B5FD36}" type="pres">
      <dgm:prSet presAssocID="{157E4993-531F-4439-97A4-12EF1EA71D90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644BEE8F-8271-47E6-903F-66B32AE236E2}" type="pres">
      <dgm:prSet presAssocID="{2C20663E-4709-413B-A26A-AA5A290594FC}" presName="sibTrans" presStyleLbl="sibTrans2D1" presStyleIdx="3" presStyleCnt="7"/>
      <dgm:spPr>
        <a:prstGeom prst="blockArc">
          <a:avLst>
            <a:gd name="adj1" fmla="val 3407382"/>
            <a:gd name="adj2" fmla="val 7470876"/>
            <a:gd name="adj3" fmla="val 3898"/>
          </a:avLst>
        </a:prstGeom>
      </dgm:spPr>
      <dgm:t>
        <a:bodyPr/>
        <a:lstStyle/>
        <a:p>
          <a:endParaRPr lang="it-IT"/>
        </a:p>
      </dgm:t>
    </dgm:pt>
    <dgm:pt modelId="{7EFD0029-E6CE-412F-AFF0-4B43F28CEABC}" type="pres">
      <dgm:prSet presAssocID="{92BEE7D1-B512-4D43-A054-5FE174D08CF1}" presName="node" presStyleLbl="node1" presStyleIdx="4" presStyleCnt="7" custScaleX="178857" custScaleY="96685" custRadScaleRad="103044" custRadScaleInc="24056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8458AE27-6110-4D25-9D00-95419DD57FBF}" type="pres">
      <dgm:prSet presAssocID="{92BEE7D1-B512-4D43-A054-5FE174D08CF1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AF415E3-D4B3-4E29-9577-CA6CC0ADBEED}" type="pres">
      <dgm:prSet presAssocID="{146799AE-B502-472A-8DF9-DE0D9F241397}" presName="sibTrans" presStyleLbl="sibTrans2D1" presStyleIdx="4" presStyleCnt="7"/>
      <dgm:spPr>
        <a:prstGeom prst="blockArc">
          <a:avLst>
            <a:gd name="adj1" fmla="val 7508606"/>
            <a:gd name="adj2" fmla="val 10592119"/>
            <a:gd name="adj3" fmla="val 3898"/>
          </a:avLst>
        </a:prstGeom>
      </dgm:spPr>
      <dgm:t>
        <a:bodyPr/>
        <a:lstStyle/>
        <a:p>
          <a:endParaRPr lang="it-IT"/>
        </a:p>
      </dgm:t>
    </dgm:pt>
    <dgm:pt modelId="{8360A6D1-DA8D-4C97-B82A-FCB97E218ADF}" type="pres">
      <dgm:prSet presAssocID="{76F83CA6-74A5-4FD6-9F28-62CB2A6B07DE}" presName="node" presStyleLbl="node1" presStyleIdx="5" presStyleCnt="7" custScaleX="177942" custScaleY="129614" custRadScaleRad="93630" custRadScaleInc="2890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60BA2AD8-AD63-4C37-AEF5-3B53631CE3DE}" type="pres">
      <dgm:prSet presAssocID="{76F83CA6-74A5-4FD6-9F28-62CB2A6B07DE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C1A6CE5B-69ED-4AF2-A682-225035EC443F}" type="pres">
      <dgm:prSet presAssocID="{F5AF0C6B-91DD-4860-BACE-211C5706A6BA}" presName="sibTrans" presStyleLbl="sibTrans2D1" presStyleIdx="5" presStyleCnt="7"/>
      <dgm:spPr>
        <a:prstGeom prst="blockArc">
          <a:avLst>
            <a:gd name="adj1" fmla="val 9987139"/>
            <a:gd name="adj2" fmla="val 12546159"/>
            <a:gd name="adj3" fmla="val 3898"/>
          </a:avLst>
        </a:prstGeom>
      </dgm:spPr>
      <dgm:t>
        <a:bodyPr/>
        <a:lstStyle/>
        <a:p>
          <a:endParaRPr lang="it-IT"/>
        </a:p>
      </dgm:t>
    </dgm:pt>
    <dgm:pt modelId="{909E53DD-4B18-40E5-AD9D-009A3C574B1F}" type="pres">
      <dgm:prSet presAssocID="{77151F60-A819-4A79-B620-79F0C4E2162C}" presName="node" presStyleLbl="node1" presStyleIdx="6" presStyleCnt="7" custScaleX="175031" custRadScaleRad="102484" custRadScaleInc="-2185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46495BA3-ECE0-4904-B520-E060A5684AD9}" type="pres">
      <dgm:prSet presAssocID="{77151F60-A819-4A79-B620-79F0C4E2162C}" presName="dummy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B52CA09-EC5C-4912-840D-B3899DC4C92A}" type="pres">
      <dgm:prSet presAssocID="{FC8A272F-0203-473F-8FA1-E9B62F78B944}" presName="sibTrans" presStyleLbl="sibTrans2D1" presStyleIdx="6" presStyleCnt="7"/>
      <dgm:spPr>
        <a:prstGeom prst="blockArc">
          <a:avLst>
            <a:gd name="adj1" fmla="val 12976435"/>
            <a:gd name="adj2" fmla="val 16278339"/>
            <a:gd name="adj3" fmla="val 3898"/>
          </a:avLst>
        </a:prstGeom>
      </dgm:spPr>
      <dgm:t>
        <a:bodyPr/>
        <a:lstStyle/>
        <a:p>
          <a:endParaRPr lang="it-IT"/>
        </a:p>
      </dgm:t>
    </dgm:pt>
  </dgm:ptLst>
  <dgm:cxnLst>
    <dgm:cxn modelId="{F7CE9A75-42B5-454C-853F-81076BD812A4}" type="presOf" srcId="{C7CFEA3B-3656-4F85-92F5-AF13849A32F4}" destId="{3738342C-4818-408A-8BC4-DC0FB1A3D3BB}" srcOrd="0" destOrd="0" presId="urn:microsoft.com/office/officeart/2005/8/layout/radial6"/>
    <dgm:cxn modelId="{5C3827AB-5A48-4336-ADFC-3D1556C4DD5E}" type="presOf" srcId="{2C20663E-4709-413B-A26A-AA5A290594FC}" destId="{644BEE8F-8271-47E6-903F-66B32AE236E2}" srcOrd="0" destOrd="0" presId="urn:microsoft.com/office/officeart/2005/8/layout/radial6"/>
    <dgm:cxn modelId="{DB0B7E6E-77DA-4414-8CDA-B1B782DC9071}" type="presOf" srcId="{FC8A272F-0203-473F-8FA1-E9B62F78B944}" destId="{1B52CA09-EC5C-4912-840D-B3899DC4C92A}" srcOrd="0" destOrd="0" presId="urn:microsoft.com/office/officeart/2005/8/layout/radial6"/>
    <dgm:cxn modelId="{3C16CF75-1DD0-4197-9BA6-64F94B7CE266}" type="presOf" srcId="{146799AE-B502-472A-8DF9-DE0D9F241397}" destId="{EAF415E3-D4B3-4E29-9577-CA6CC0ADBEED}" srcOrd="0" destOrd="0" presId="urn:microsoft.com/office/officeart/2005/8/layout/radial6"/>
    <dgm:cxn modelId="{5E719E74-F66B-4EB0-AEE6-DD478AE4770F}" type="presOf" srcId="{77151F60-A819-4A79-B620-79F0C4E2162C}" destId="{909E53DD-4B18-40E5-AD9D-009A3C574B1F}" srcOrd="0" destOrd="0" presId="urn:microsoft.com/office/officeart/2005/8/layout/radial6"/>
    <dgm:cxn modelId="{ADF031BB-2A75-4E55-95C2-D52E3D220CAA}" srcId="{BDCE5BC4-3955-4963-9735-F63040ACC63B}" destId="{C7CFEA3B-3656-4F85-92F5-AF13849A32F4}" srcOrd="1" destOrd="0" parTransId="{45101522-9C80-4CF4-8128-53A5FE2E8B89}" sibTransId="{7F544624-C7D5-4DA4-9879-1EAE4FF0947D}"/>
    <dgm:cxn modelId="{2D8F5168-5D0E-4A15-8A1D-521866E0AB2F}" srcId="{BDCE5BC4-3955-4963-9735-F63040ACC63B}" destId="{76F83CA6-74A5-4FD6-9F28-62CB2A6B07DE}" srcOrd="5" destOrd="0" parTransId="{AC7E480E-A1C9-4314-B7AC-C6EA5316C4C0}" sibTransId="{F5AF0C6B-91DD-4860-BACE-211C5706A6BA}"/>
    <dgm:cxn modelId="{76BF6C71-E178-4A1C-BFB7-DCA563E813D5}" srcId="{BDCE5BC4-3955-4963-9735-F63040ACC63B}" destId="{0B3192CD-DD95-40D2-8D40-BBB8B48AFF0C}" srcOrd="0" destOrd="0" parTransId="{755381C8-0BF1-4B40-B03F-0947D096C1A2}" sibTransId="{829E4A65-55DC-431C-8707-9B10ADEED548}"/>
    <dgm:cxn modelId="{36C1E0F1-F411-4684-A2D5-9098F4575FE4}" type="presOf" srcId="{7F544624-C7D5-4DA4-9879-1EAE4FF0947D}" destId="{DAF0E3F7-47F3-4D62-98DA-F8CB66EDB595}" srcOrd="0" destOrd="0" presId="urn:microsoft.com/office/officeart/2005/8/layout/radial6"/>
    <dgm:cxn modelId="{B0D5E90C-EF75-439F-BA47-07E2EE588AE9}" type="presOf" srcId="{157E4993-531F-4439-97A4-12EF1EA71D90}" destId="{33D0785C-7C5D-4883-8176-8466E64098B8}" srcOrd="0" destOrd="0" presId="urn:microsoft.com/office/officeart/2005/8/layout/radial6"/>
    <dgm:cxn modelId="{FE90F60C-B383-4846-83C3-12F712867F12}" type="presOf" srcId="{92BEE7D1-B512-4D43-A054-5FE174D08CF1}" destId="{7EFD0029-E6CE-412F-AFF0-4B43F28CEABC}" srcOrd="0" destOrd="0" presId="urn:microsoft.com/office/officeart/2005/8/layout/radial6"/>
    <dgm:cxn modelId="{8376B71F-DE1A-4512-B529-7FF4D43759D3}" type="presOf" srcId="{BDCE5BC4-3955-4963-9735-F63040ACC63B}" destId="{B44D4F50-86BB-4929-A3CB-6405FC030904}" srcOrd="0" destOrd="0" presId="urn:microsoft.com/office/officeart/2005/8/layout/radial6"/>
    <dgm:cxn modelId="{4485CA0C-E43E-4F09-96B8-66E3328FF393}" srcId="{BDCE5BC4-3955-4963-9735-F63040ACC63B}" destId="{77151F60-A819-4A79-B620-79F0C4E2162C}" srcOrd="6" destOrd="0" parTransId="{48C4983B-F9F9-4776-A3CE-FD68447DEBC3}" sibTransId="{FC8A272F-0203-473F-8FA1-E9B62F78B944}"/>
    <dgm:cxn modelId="{551EF7A7-B011-4956-A6F0-B2D5E63377A2}" type="presOf" srcId="{96784756-E569-46AE-BA98-609D2F113F11}" destId="{B715FB98-3136-4A6D-926B-4D052F27DB4D}" srcOrd="0" destOrd="0" presId="urn:microsoft.com/office/officeart/2005/8/layout/radial6"/>
    <dgm:cxn modelId="{4112CC3B-067B-4494-9397-241E2C02A0E0}" srcId="{BDCE5BC4-3955-4963-9735-F63040ACC63B}" destId="{92BEE7D1-B512-4D43-A054-5FE174D08CF1}" srcOrd="4" destOrd="0" parTransId="{3F24B332-BA4D-4216-A328-392DF25A1EF8}" sibTransId="{146799AE-B502-472A-8DF9-DE0D9F241397}"/>
    <dgm:cxn modelId="{83B70DBE-FF54-4315-84BB-901E9BB248AC}" type="presOf" srcId="{2EFA3A19-DD4F-4DE4-8044-36F9625AE1AF}" destId="{594F49F7-ABA8-4C8C-A63C-4F31D472B243}" srcOrd="0" destOrd="0" presId="urn:microsoft.com/office/officeart/2005/8/layout/radial6"/>
    <dgm:cxn modelId="{19F99EFC-8624-449D-BC6B-34C18B7CCEC3}" type="presOf" srcId="{F5AF0C6B-91DD-4860-BACE-211C5706A6BA}" destId="{C1A6CE5B-69ED-4AF2-A682-225035EC443F}" srcOrd="0" destOrd="0" presId="urn:microsoft.com/office/officeart/2005/8/layout/radial6"/>
    <dgm:cxn modelId="{80F72185-3F07-437A-9769-FFE47A09FC91}" type="presOf" srcId="{829E4A65-55DC-431C-8707-9B10ADEED548}" destId="{3B0F6E84-D0AB-4837-8C2D-4AB0EFA391E9}" srcOrd="0" destOrd="0" presId="urn:microsoft.com/office/officeart/2005/8/layout/radial6"/>
    <dgm:cxn modelId="{3998B5D6-185A-4DEB-95A7-95E309DDB9A9}" type="presOf" srcId="{0B3192CD-DD95-40D2-8D40-BBB8B48AFF0C}" destId="{361CE423-8AF0-414B-B937-FBD6B9F0723B}" srcOrd="0" destOrd="0" presId="urn:microsoft.com/office/officeart/2005/8/layout/radial6"/>
    <dgm:cxn modelId="{BAB35E0A-B8DC-46D5-92F4-0BCACF76D3E2}" srcId="{96784756-E569-46AE-BA98-609D2F113F11}" destId="{BDCE5BC4-3955-4963-9735-F63040ACC63B}" srcOrd="0" destOrd="0" parTransId="{A01C66DF-259A-442F-9FD0-E88379FEF00A}" sibTransId="{0107D3B1-5D2D-4361-B80F-638690E3228F}"/>
    <dgm:cxn modelId="{DE7800D8-63B6-4C9A-8A57-6ADCBC3E7125}" type="presOf" srcId="{765F47F9-CDDC-479E-A733-0631E1ECB425}" destId="{DBE7B212-4755-4C1D-8134-52542777D1E0}" srcOrd="0" destOrd="0" presId="urn:microsoft.com/office/officeart/2005/8/layout/radial6"/>
    <dgm:cxn modelId="{67C453C3-519F-4F7A-950C-962CBCF1E7A7}" srcId="{BDCE5BC4-3955-4963-9735-F63040ACC63B}" destId="{157E4993-531F-4439-97A4-12EF1EA71D90}" srcOrd="3" destOrd="0" parTransId="{AEEB226D-21B1-4824-8CBC-CA2A1FBD420F}" sibTransId="{2C20663E-4709-413B-A26A-AA5A290594FC}"/>
    <dgm:cxn modelId="{CFD24E5C-970D-47E2-8898-D4E58957FEC3}" srcId="{BDCE5BC4-3955-4963-9735-F63040ACC63B}" destId="{765F47F9-CDDC-479E-A733-0631E1ECB425}" srcOrd="2" destOrd="0" parTransId="{B02E48D1-85B5-40E9-B4D0-490E737A6B8F}" sibTransId="{2EFA3A19-DD4F-4DE4-8044-36F9625AE1AF}"/>
    <dgm:cxn modelId="{E7913F55-8B2D-4AB0-9894-0DDC16030CC0}" type="presOf" srcId="{76F83CA6-74A5-4FD6-9F28-62CB2A6B07DE}" destId="{8360A6D1-DA8D-4C97-B82A-FCB97E218ADF}" srcOrd="0" destOrd="0" presId="urn:microsoft.com/office/officeart/2005/8/layout/radial6"/>
    <dgm:cxn modelId="{B22EFD60-6901-4850-8332-90786AB13E8B}" type="presParOf" srcId="{B715FB98-3136-4A6D-926B-4D052F27DB4D}" destId="{B44D4F50-86BB-4929-A3CB-6405FC030904}" srcOrd="0" destOrd="0" presId="urn:microsoft.com/office/officeart/2005/8/layout/radial6"/>
    <dgm:cxn modelId="{D409B632-3382-41DF-B63E-4240F142A3E8}" type="presParOf" srcId="{B715FB98-3136-4A6D-926B-4D052F27DB4D}" destId="{361CE423-8AF0-414B-B937-FBD6B9F0723B}" srcOrd="1" destOrd="0" presId="urn:microsoft.com/office/officeart/2005/8/layout/radial6"/>
    <dgm:cxn modelId="{81D52DB6-5669-45BA-99DC-36D0D6984AA0}" type="presParOf" srcId="{B715FB98-3136-4A6D-926B-4D052F27DB4D}" destId="{D7F3A269-9BED-4A34-85A3-1E262B4DBB81}" srcOrd="2" destOrd="0" presId="urn:microsoft.com/office/officeart/2005/8/layout/radial6"/>
    <dgm:cxn modelId="{EC10A2A4-4D4A-4794-88D4-1CB7FDC9127C}" type="presParOf" srcId="{B715FB98-3136-4A6D-926B-4D052F27DB4D}" destId="{3B0F6E84-D0AB-4837-8C2D-4AB0EFA391E9}" srcOrd="3" destOrd="0" presId="urn:microsoft.com/office/officeart/2005/8/layout/radial6"/>
    <dgm:cxn modelId="{2C2004E4-7393-4E1F-9849-39371C17B23C}" type="presParOf" srcId="{B715FB98-3136-4A6D-926B-4D052F27DB4D}" destId="{3738342C-4818-408A-8BC4-DC0FB1A3D3BB}" srcOrd="4" destOrd="0" presId="urn:microsoft.com/office/officeart/2005/8/layout/radial6"/>
    <dgm:cxn modelId="{C8DC0B9A-8412-492A-8CF4-B099E1D53DB0}" type="presParOf" srcId="{B715FB98-3136-4A6D-926B-4D052F27DB4D}" destId="{CCCEAA8C-C915-47BD-85C2-D6ED47ADAA9D}" srcOrd="5" destOrd="0" presId="urn:microsoft.com/office/officeart/2005/8/layout/radial6"/>
    <dgm:cxn modelId="{D3F323BD-E206-4D43-8252-1B08D0A04F63}" type="presParOf" srcId="{B715FB98-3136-4A6D-926B-4D052F27DB4D}" destId="{DAF0E3F7-47F3-4D62-98DA-F8CB66EDB595}" srcOrd="6" destOrd="0" presId="urn:microsoft.com/office/officeart/2005/8/layout/radial6"/>
    <dgm:cxn modelId="{B0FD92E8-C1C3-46FA-89A4-27C7E25F93DF}" type="presParOf" srcId="{B715FB98-3136-4A6D-926B-4D052F27DB4D}" destId="{DBE7B212-4755-4C1D-8134-52542777D1E0}" srcOrd="7" destOrd="0" presId="urn:microsoft.com/office/officeart/2005/8/layout/radial6"/>
    <dgm:cxn modelId="{8333BBF6-57EB-4A80-834E-374387C0D091}" type="presParOf" srcId="{B715FB98-3136-4A6D-926B-4D052F27DB4D}" destId="{CFC88544-00E5-4916-9CAA-F318D5830589}" srcOrd="8" destOrd="0" presId="urn:microsoft.com/office/officeart/2005/8/layout/radial6"/>
    <dgm:cxn modelId="{36B142AA-6214-429D-810E-75CB101E5249}" type="presParOf" srcId="{B715FB98-3136-4A6D-926B-4D052F27DB4D}" destId="{594F49F7-ABA8-4C8C-A63C-4F31D472B243}" srcOrd="9" destOrd="0" presId="urn:microsoft.com/office/officeart/2005/8/layout/radial6"/>
    <dgm:cxn modelId="{3478313C-1125-4864-9D2C-067B5A08731C}" type="presParOf" srcId="{B715FB98-3136-4A6D-926B-4D052F27DB4D}" destId="{33D0785C-7C5D-4883-8176-8466E64098B8}" srcOrd="10" destOrd="0" presId="urn:microsoft.com/office/officeart/2005/8/layout/radial6"/>
    <dgm:cxn modelId="{48DCF553-4482-49E1-B55B-6CFA8C0B4F44}" type="presParOf" srcId="{B715FB98-3136-4A6D-926B-4D052F27DB4D}" destId="{9B275753-BAA9-418B-BF05-49B823B5FD36}" srcOrd="11" destOrd="0" presId="urn:microsoft.com/office/officeart/2005/8/layout/radial6"/>
    <dgm:cxn modelId="{D800D591-6509-44CF-8D72-153614AE2B43}" type="presParOf" srcId="{B715FB98-3136-4A6D-926B-4D052F27DB4D}" destId="{644BEE8F-8271-47E6-903F-66B32AE236E2}" srcOrd="12" destOrd="0" presId="urn:microsoft.com/office/officeart/2005/8/layout/radial6"/>
    <dgm:cxn modelId="{3D24E475-03B4-4C10-A0D1-66F4847CD0BE}" type="presParOf" srcId="{B715FB98-3136-4A6D-926B-4D052F27DB4D}" destId="{7EFD0029-E6CE-412F-AFF0-4B43F28CEABC}" srcOrd="13" destOrd="0" presId="urn:microsoft.com/office/officeart/2005/8/layout/radial6"/>
    <dgm:cxn modelId="{98E5F77F-FE36-469A-9018-43BB6C78ABEB}" type="presParOf" srcId="{B715FB98-3136-4A6D-926B-4D052F27DB4D}" destId="{8458AE27-6110-4D25-9D00-95419DD57FBF}" srcOrd="14" destOrd="0" presId="urn:microsoft.com/office/officeart/2005/8/layout/radial6"/>
    <dgm:cxn modelId="{AB59A0F4-0C01-4606-B3AA-6D5E100A9A52}" type="presParOf" srcId="{B715FB98-3136-4A6D-926B-4D052F27DB4D}" destId="{EAF415E3-D4B3-4E29-9577-CA6CC0ADBEED}" srcOrd="15" destOrd="0" presId="urn:microsoft.com/office/officeart/2005/8/layout/radial6"/>
    <dgm:cxn modelId="{03A3ECCF-62A9-4C68-A6F7-1FF9B7B49C01}" type="presParOf" srcId="{B715FB98-3136-4A6D-926B-4D052F27DB4D}" destId="{8360A6D1-DA8D-4C97-B82A-FCB97E218ADF}" srcOrd="16" destOrd="0" presId="urn:microsoft.com/office/officeart/2005/8/layout/radial6"/>
    <dgm:cxn modelId="{D7A6BC30-7EAC-49DD-A596-B93912DDACA2}" type="presParOf" srcId="{B715FB98-3136-4A6D-926B-4D052F27DB4D}" destId="{60BA2AD8-AD63-4C37-AEF5-3B53631CE3DE}" srcOrd="17" destOrd="0" presId="urn:microsoft.com/office/officeart/2005/8/layout/radial6"/>
    <dgm:cxn modelId="{8B6C6508-E7D4-45A5-9EF6-2ACCE6D39F02}" type="presParOf" srcId="{B715FB98-3136-4A6D-926B-4D052F27DB4D}" destId="{C1A6CE5B-69ED-4AF2-A682-225035EC443F}" srcOrd="18" destOrd="0" presId="urn:microsoft.com/office/officeart/2005/8/layout/radial6"/>
    <dgm:cxn modelId="{CBE20E7D-71DD-421D-B25C-782D2A38F212}" type="presParOf" srcId="{B715FB98-3136-4A6D-926B-4D052F27DB4D}" destId="{909E53DD-4B18-40E5-AD9D-009A3C574B1F}" srcOrd="19" destOrd="0" presId="urn:microsoft.com/office/officeart/2005/8/layout/radial6"/>
    <dgm:cxn modelId="{9092D58C-7AA9-4254-A7F1-025216E45ACD}" type="presParOf" srcId="{B715FB98-3136-4A6D-926B-4D052F27DB4D}" destId="{46495BA3-ECE0-4904-B520-E060A5684AD9}" srcOrd="20" destOrd="0" presId="urn:microsoft.com/office/officeart/2005/8/layout/radial6"/>
    <dgm:cxn modelId="{DD559A4F-2555-4377-B7C7-EAE610E9A883}" type="presParOf" srcId="{B715FB98-3136-4A6D-926B-4D052F27DB4D}" destId="{1B52CA09-EC5C-4912-840D-B3899DC4C92A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E80FCE-E936-4FF1-9FD0-3F64EC4C3F2A}" type="doc">
      <dgm:prSet loTypeId="urn:microsoft.com/office/officeart/2005/8/layout/equation2" loCatId="relationship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96CD7A4F-0DD4-4E27-9D43-4A2FD6D83A43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700" b="0" dirty="0">
              <a:solidFill>
                <a:schemeClr val="accent5">
                  <a:lumMod val="50000"/>
                </a:schemeClr>
              </a:solidFill>
            </a:rPr>
            <a:t>Da </a:t>
          </a:r>
          <a:r>
            <a:rPr lang="en-US" sz="1700" b="1" dirty="0" err="1">
              <a:solidFill>
                <a:schemeClr val="accent5">
                  <a:lumMod val="50000"/>
                </a:schemeClr>
              </a:solidFill>
            </a:rPr>
            <a:t>Settembre</a:t>
          </a:r>
          <a:r>
            <a:rPr lang="en-US" sz="1700" b="1" dirty="0">
              <a:solidFill>
                <a:schemeClr val="accent5">
                  <a:lumMod val="50000"/>
                </a:schemeClr>
              </a:solidFill>
            </a:rPr>
            <a:t> 2018</a:t>
          </a:r>
        </a:p>
        <a:p>
          <a:r>
            <a:rPr lang="en-US" sz="1700" b="0" dirty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en-US" sz="1700" b="0" dirty="0" err="1" smtClean="0">
              <a:solidFill>
                <a:schemeClr val="accent5">
                  <a:lumMod val="50000"/>
                </a:schemeClr>
              </a:solidFill>
            </a:rPr>
            <a:t>Advosory</a:t>
          </a:r>
          <a:r>
            <a:rPr lang="en-US" sz="1700" b="0" dirty="0" smtClean="0">
              <a:solidFill>
                <a:schemeClr val="accent5">
                  <a:lumMod val="50000"/>
                </a:schemeClr>
              </a:solidFill>
            </a:rPr>
            <a:t> Group Europass</a:t>
          </a:r>
          <a:endParaRPr lang="en-US" sz="1700" b="0" dirty="0">
            <a:solidFill>
              <a:schemeClr val="accent5">
                <a:lumMod val="50000"/>
              </a:schemeClr>
            </a:solidFill>
          </a:endParaRPr>
        </a:p>
        <a:p>
          <a:r>
            <a:rPr lang="en-US" sz="1700" b="0" dirty="0">
              <a:solidFill>
                <a:schemeClr val="accent5">
                  <a:lumMod val="50000"/>
                </a:schemeClr>
              </a:solidFill>
            </a:rPr>
            <a:t>(MLPS – ANPAL)</a:t>
          </a:r>
        </a:p>
      </dgm:t>
    </dgm:pt>
    <dgm:pt modelId="{216C7AAA-0AFD-472C-A4D9-94F1F53F31B6}" type="parTrans" cxnId="{B4C58EC1-C8AD-488B-8E9F-5062C4486EFB}">
      <dgm:prSet/>
      <dgm:spPr/>
      <dgm:t>
        <a:bodyPr/>
        <a:lstStyle/>
        <a:p>
          <a:endParaRPr lang="en-GB"/>
        </a:p>
      </dgm:t>
    </dgm:pt>
    <dgm:pt modelId="{2135714E-E8D9-4466-880F-02E89DBDBACA}" type="sibTrans" cxnId="{B4C58EC1-C8AD-488B-8E9F-5062C4486EFB}">
      <dgm:prSet/>
      <dgm:spPr/>
      <dgm:t>
        <a:bodyPr/>
        <a:lstStyle/>
        <a:p>
          <a:endParaRPr lang="en-GB" dirty="0"/>
        </a:p>
      </dgm:t>
    </dgm:pt>
    <dgm:pt modelId="{FF1BCF69-8103-4EA1-9EEA-0FC9D2C5E8AA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75000"/>
          </a:schemeClr>
        </a:solidFill>
        <a:ln>
          <a:solidFill>
            <a:srgbClr val="FFC000"/>
          </a:solidFill>
        </a:ln>
      </dgm:spPr>
      <dgm:t>
        <a:bodyPr/>
        <a:lstStyle/>
        <a:p>
          <a:pPr>
            <a:lnSpc>
              <a:spcPct val="100000"/>
            </a:lnSpc>
            <a:spcAft>
              <a:spcPct val="35000"/>
            </a:spcAft>
          </a:pPr>
          <a:r>
            <a:rPr lang="en-GB" sz="1700" b="1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Ottobre</a:t>
          </a:r>
          <a:r>
            <a:rPr lang="en-GB" sz="1700" b="1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2019: </a:t>
          </a:r>
        </a:p>
        <a:p>
          <a:pPr>
            <a:lnSpc>
              <a:spcPct val="100000"/>
            </a:lnSpc>
            <a:spcAft>
              <a:spcPct val="35000"/>
            </a:spcAft>
          </a:pP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test </a:t>
          </a:r>
          <a:r>
            <a:rPr lang="en-GB" sz="1700" b="0" kern="800" cap="none" spc="0" baseline="0" err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nuova</a:t>
          </a:r>
          <a:r>
            <a:rPr lang="en-GB" sz="1700" b="0" kern="800" cap="none" spc="0" baseline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0" kern="800" cap="none" spc="0" baseline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piattaforma</a:t>
          </a:r>
          <a:endParaRPr lang="en-GB" sz="1700" b="0" kern="800" cap="none" spc="0" baseline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  <a:spcAft>
              <a:spcPct val="35000"/>
            </a:spcAft>
          </a:pPr>
          <a:r>
            <a:rPr lang="en-GB" sz="1700" b="1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Aprile</a:t>
          </a:r>
          <a:r>
            <a:rPr lang="en-GB" sz="1700" b="1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2020: </a:t>
          </a: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0" kern="800" cap="none" spc="0" baseline="0" dirty="0" err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lancio</a:t>
          </a:r>
          <a:r>
            <a:rPr lang="en-GB" sz="1700" b="0" kern="800" cap="none" spc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0" kern="800" cap="none" spc="0" baseline="0" dirty="0" err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nuova</a:t>
          </a:r>
          <a:r>
            <a:rPr lang="en-GB" sz="1700" b="0" kern="800" cap="none" spc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endParaRPr lang="en-GB" sz="1700" b="0" kern="800" cap="none" spc="0" baseline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700" b="0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piattaforma</a:t>
          </a: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0" kern="800" cap="none" spc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on line </a:t>
          </a:r>
          <a:endParaRPr lang="en-GB" sz="1700" b="0" kern="800" cap="none" spc="0" baseline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en-GB" sz="1700" b="0" kern="800" cap="none" spc="0" baseline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700" b="1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Fine Maggio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GB" sz="1700" b="1" kern="800" cap="none" spc="0" baseline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700" b="0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Lancio</a:t>
          </a: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0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ufficiale</a:t>
          </a: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EU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GB" sz="1700" b="0" kern="800" cap="none" spc="0" baseline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700" b="1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Dopo</a:t>
          </a:r>
          <a:r>
            <a:rPr lang="en-GB" sz="1700" b="1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1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il</a:t>
          </a:r>
          <a:r>
            <a:rPr lang="en-GB" sz="1700" b="1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GB" sz="1700" b="1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lancio</a:t>
          </a:r>
          <a:r>
            <a:rPr lang="en-GB" sz="1700" b="1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: </a:t>
          </a: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campagna </a:t>
          </a:r>
          <a:r>
            <a:rPr lang="en-GB" sz="1700" b="0" kern="800" cap="none" spc="0" baseline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comunicazione</a:t>
          </a:r>
          <a:r>
            <a:rPr lang="en-GB" sz="1700" b="0" kern="800" cap="none" spc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 EU- NEC +PCN</a:t>
          </a:r>
          <a:endParaRPr lang="en-GB" sz="1700" b="0" kern="800" cap="none" spc="0" baseline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0796C19-8FDB-4963-9622-B8E623CA6F6C}" type="sibTrans" cxnId="{B8FDCF6F-C3E4-404E-A098-E4795EF8DC29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GB" dirty="0"/>
        </a:p>
      </dgm:t>
    </dgm:pt>
    <dgm:pt modelId="{5A558B82-F840-4190-930D-F0994AFB8FB7}" type="parTrans" cxnId="{B8FDCF6F-C3E4-404E-A098-E4795EF8DC29}">
      <dgm:prSet/>
      <dgm:spPr/>
      <dgm:t>
        <a:bodyPr/>
        <a:lstStyle/>
        <a:p>
          <a:endParaRPr lang="en-GB"/>
        </a:p>
      </dgm:t>
    </dgm:pt>
    <dgm:pt modelId="{58511CAB-0F25-49B7-87F9-BB4B646AC146}">
      <dgm:prSet custT="1"/>
      <dgm:spPr>
        <a:solidFill>
          <a:schemeClr val="bg2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en-GB" sz="1800" b="1" i="0" dirty="0" smtClean="0">
            <a:solidFill>
              <a:schemeClr val="accent5">
                <a:lumMod val="50000"/>
              </a:schemeClr>
            </a:solidFill>
            <a:latin typeface="+mj-lt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Assistere</a:t>
          </a:r>
          <a:r>
            <a:rPr lang="en-GB" sz="1600" b="1" i="0" dirty="0" smtClean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gli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Stati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membri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nel</a:t>
          </a:r>
          <a:r>
            <a:rPr lang="en-GB" sz="1600" b="1" i="0" dirty="0" smtClean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graduale</a:t>
          </a:r>
          <a:r>
            <a:rPr lang="en-GB" sz="1600" b="1" i="0" dirty="0" smtClean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passaggio</a:t>
          </a:r>
          <a:r>
            <a:rPr lang="en-GB" sz="1600" b="1" i="0" dirty="0" smtClean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ed</a:t>
          </a:r>
          <a:r>
            <a:rPr lang="en-GB" sz="1600" b="1" i="0" dirty="0" smtClean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adeguamento</a:t>
          </a:r>
          <a:endParaRPr lang="en-GB" sz="1600" b="1" i="0" dirty="0" smtClean="0">
            <a:solidFill>
              <a:schemeClr val="accent5">
                <a:lumMod val="50000"/>
              </a:schemeClr>
            </a:solidFill>
            <a:latin typeface="+mn-lt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endParaRPr lang="en-GB" sz="1600" b="1" i="0" dirty="0" smtClean="0">
            <a:solidFill>
              <a:schemeClr val="accent5">
                <a:lumMod val="50000"/>
              </a:schemeClr>
            </a:solidFill>
            <a:latin typeface="+mn-lt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n-GB" sz="1600" b="1" i="0" dirty="0" err="1" smtClean="0">
              <a:solidFill>
                <a:schemeClr val="accent5">
                  <a:lumMod val="50000"/>
                </a:schemeClr>
              </a:solidFill>
              <a:latin typeface="+mn-lt"/>
            </a:rPr>
            <a:t>Tenere</a:t>
          </a:r>
          <a:r>
            <a:rPr lang="en-GB" sz="1600" b="1" i="0" dirty="0" smtClean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conto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di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specificità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a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carattere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r>
            <a:rPr lang="en-GB" sz="1600" b="1" i="0" dirty="0" err="1">
              <a:solidFill>
                <a:schemeClr val="accent5">
                  <a:lumMod val="50000"/>
                </a:schemeClr>
              </a:solidFill>
              <a:latin typeface="+mn-lt"/>
            </a:rPr>
            <a:t>nazionale</a:t>
          </a:r>
          <a:r>
            <a:rPr lang="en-GB" sz="1600" b="1" i="0" dirty="0">
              <a:solidFill>
                <a:schemeClr val="accent5">
                  <a:lumMod val="50000"/>
                </a:schemeClr>
              </a:solidFill>
              <a:latin typeface="+mn-lt"/>
            </a:rPr>
            <a:t> </a:t>
          </a:r>
          <a:endParaRPr lang="en-GB" sz="1600" b="1" dirty="0">
            <a:solidFill>
              <a:schemeClr val="accent5">
                <a:lumMod val="50000"/>
              </a:schemeClr>
            </a:solidFill>
            <a:latin typeface="+mn-lt"/>
          </a:endParaRPr>
        </a:p>
      </dgm:t>
    </dgm:pt>
    <dgm:pt modelId="{6D5DEAC6-DBE8-46DE-B0A1-5242CF83E6A2}" type="parTrans" cxnId="{B68C9362-56D9-4756-98CD-BD143FB5B50E}">
      <dgm:prSet/>
      <dgm:spPr/>
      <dgm:t>
        <a:bodyPr/>
        <a:lstStyle/>
        <a:p>
          <a:endParaRPr lang="en-US"/>
        </a:p>
      </dgm:t>
    </dgm:pt>
    <dgm:pt modelId="{F1089ABB-9240-41AD-A657-6C2E65D856CA}" type="sibTrans" cxnId="{B68C9362-56D9-4756-98CD-BD143FB5B50E}">
      <dgm:prSet/>
      <dgm:spPr/>
      <dgm:t>
        <a:bodyPr/>
        <a:lstStyle/>
        <a:p>
          <a:endParaRPr lang="en-US"/>
        </a:p>
      </dgm:t>
    </dgm:pt>
    <dgm:pt modelId="{BC8F9321-8FDD-4864-9165-36A0593E449F}" type="pres">
      <dgm:prSet presAssocID="{10E80FCE-E936-4FF1-9FD0-3F64EC4C3F2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13192B2-3FD9-43E1-AFDD-B826CB2A6610}" type="pres">
      <dgm:prSet presAssocID="{10E80FCE-E936-4FF1-9FD0-3F64EC4C3F2A}" presName="vNodes" presStyleCnt="0"/>
      <dgm:spPr/>
    </dgm:pt>
    <dgm:pt modelId="{B84ABD7F-6499-4893-B3FA-74B08C419669}" type="pres">
      <dgm:prSet presAssocID="{96CD7A4F-0DD4-4E27-9D43-4A2FD6D83A43}" presName="node" presStyleLbl="node1" presStyleIdx="0" presStyleCnt="3" custScaleX="1386874" custScaleY="469043" custLinFactNeighborX="30493" custLinFactNeighborY="-3465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FB403C-CB4D-4708-9602-EFBF2973B542}" type="pres">
      <dgm:prSet presAssocID="{2135714E-E8D9-4466-880F-02E89DBDBACA}" presName="spacerT" presStyleCnt="0"/>
      <dgm:spPr/>
    </dgm:pt>
    <dgm:pt modelId="{810468F1-6F78-4FC0-8429-DA2B302F306E}" type="pres">
      <dgm:prSet presAssocID="{2135714E-E8D9-4466-880F-02E89DBDBACA}" presName="sibTrans" presStyleLbl="sibTrans2D1" presStyleIdx="0" presStyleCnt="2" custAng="1381383" custScaleX="293953" custScaleY="293116" custLinFactX="400000" custLinFactY="-357091" custLinFactNeighborX="485746" custLinFactNeighborY="-400000"/>
      <dgm:spPr>
        <a:prstGeom prst="rightArrow">
          <a:avLst/>
        </a:prstGeom>
      </dgm:spPr>
      <dgm:t>
        <a:bodyPr/>
        <a:lstStyle/>
        <a:p>
          <a:endParaRPr lang="it-IT"/>
        </a:p>
      </dgm:t>
    </dgm:pt>
    <dgm:pt modelId="{4373A048-813B-4BD3-AEE0-14527956364A}" type="pres">
      <dgm:prSet presAssocID="{2135714E-E8D9-4466-880F-02E89DBDBACA}" presName="spacerB" presStyleCnt="0"/>
      <dgm:spPr/>
    </dgm:pt>
    <dgm:pt modelId="{9D7E880D-F519-4873-9D06-C63270175BF3}" type="pres">
      <dgm:prSet presAssocID="{FF1BCF69-8103-4EA1-9EEA-0FC9D2C5E8AA}" presName="node" presStyleLbl="node1" presStyleIdx="1" presStyleCnt="3" custScaleX="1585115" custScaleY="1257189" custLinFactX="29613" custLinFactNeighborX="100000" custLinFactNeighborY="7964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AFEA2E5-9596-4EFE-B9E8-7D5332D4A73C}" type="pres">
      <dgm:prSet presAssocID="{10E80FCE-E936-4FF1-9FD0-3F64EC4C3F2A}" presName="sibTransLast" presStyleLbl="sibTrans2D1" presStyleIdx="1" presStyleCnt="2" custAng="17074818" custFlipVert="0" custFlipHor="1" custScaleX="283738" custScaleY="487261" custLinFactX="-759902" custLinFactY="-318225" custLinFactNeighborX="-800000" custLinFactNeighborY="-400000"/>
      <dgm:spPr/>
      <dgm:t>
        <a:bodyPr/>
        <a:lstStyle/>
        <a:p>
          <a:endParaRPr lang="it-IT"/>
        </a:p>
      </dgm:t>
    </dgm:pt>
    <dgm:pt modelId="{0BAEAB4F-44FA-41E4-84E8-E59A923DF328}" type="pres">
      <dgm:prSet presAssocID="{10E80FCE-E936-4FF1-9FD0-3F64EC4C3F2A}" presName="connectorText" presStyleLbl="sibTrans2D1" presStyleIdx="1" presStyleCnt="2"/>
      <dgm:spPr/>
      <dgm:t>
        <a:bodyPr/>
        <a:lstStyle/>
        <a:p>
          <a:endParaRPr lang="it-IT"/>
        </a:p>
      </dgm:t>
    </dgm:pt>
    <dgm:pt modelId="{ABC3E274-39CD-45C4-B8FB-B32A37D1EC8E}" type="pres">
      <dgm:prSet presAssocID="{10E80FCE-E936-4FF1-9FD0-3F64EC4C3F2A}" presName="lastNode" presStyleLbl="node1" presStyleIdx="2" presStyleCnt="3" custAng="0" custScaleX="610842" custScaleY="419749" custLinFactX="-14234" custLinFactNeighborX="-100000" custLinFactNeighborY="-9768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B23F5E3-21E9-48D3-89F2-3E9857495E25}" type="presOf" srcId="{90796C19-8FDB-4963-9622-B8E623CA6F6C}" destId="{0BAEAB4F-44FA-41E4-84E8-E59A923DF328}" srcOrd="1" destOrd="0" presId="urn:microsoft.com/office/officeart/2005/8/layout/equation2"/>
    <dgm:cxn modelId="{B8FDCF6F-C3E4-404E-A098-E4795EF8DC29}" srcId="{10E80FCE-E936-4FF1-9FD0-3F64EC4C3F2A}" destId="{FF1BCF69-8103-4EA1-9EEA-0FC9D2C5E8AA}" srcOrd="1" destOrd="0" parTransId="{5A558B82-F840-4190-930D-F0994AFB8FB7}" sibTransId="{90796C19-8FDB-4963-9622-B8E623CA6F6C}"/>
    <dgm:cxn modelId="{D77F7653-9821-459E-B6C1-1F18F5FEF1DC}" type="presOf" srcId="{96CD7A4F-0DD4-4E27-9D43-4A2FD6D83A43}" destId="{B84ABD7F-6499-4893-B3FA-74B08C419669}" srcOrd="0" destOrd="0" presId="urn:microsoft.com/office/officeart/2005/8/layout/equation2"/>
    <dgm:cxn modelId="{26AE8E4E-44D0-42AB-A9B7-3536C62A2846}" type="presOf" srcId="{FF1BCF69-8103-4EA1-9EEA-0FC9D2C5E8AA}" destId="{9D7E880D-F519-4873-9D06-C63270175BF3}" srcOrd="0" destOrd="0" presId="urn:microsoft.com/office/officeart/2005/8/layout/equation2"/>
    <dgm:cxn modelId="{B68C9362-56D9-4756-98CD-BD143FB5B50E}" srcId="{10E80FCE-E936-4FF1-9FD0-3F64EC4C3F2A}" destId="{58511CAB-0F25-49B7-87F9-BB4B646AC146}" srcOrd="2" destOrd="0" parTransId="{6D5DEAC6-DBE8-46DE-B0A1-5242CF83E6A2}" sibTransId="{F1089ABB-9240-41AD-A657-6C2E65D856CA}"/>
    <dgm:cxn modelId="{524D7965-BEBB-4FE4-AA4E-6D2F51114930}" type="presOf" srcId="{10E80FCE-E936-4FF1-9FD0-3F64EC4C3F2A}" destId="{BC8F9321-8FDD-4864-9165-36A0593E449F}" srcOrd="0" destOrd="0" presId="urn:microsoft.com/office/officeart/2005/8/layout/equation2"/>
    <dgm:cxn modelId="{59E09713-0642-4FBF-8127-7DAFDF27C126}" type="presOf" srcId="{58511CAB-0F25-49B7-87F9-BB4B646AC146}" destId="{ABC3E274-39CD-45C4-B8FB-B32A37D1EC8E}" srcOrd="0" destOrd="0" presId="urn:microsoft.com/office/officeart/2005/8/layout/equation2"/>
    <dgm:cxn modelId="{B4C58EC1-C8AD-488B-8E9F-5062C4486EFB}" srcId="{10E80FCE-E936-4FF1-9FD0-3F64EC4C3F2A}" destId="{96CD7A4F-0DD4-4E27-9D43-4A2FD6D83A43}" srcOrd="0" destOrd="0" parTransId="{216C7AAA-0AFD-472C-A4D9-94F1F53F31B6}" sibTransId="{2135714E-E8D9-4466-880F-02E89DBDBACA}"/>
    <dgm:cxn modelId="{EB0D54E3-C329-43BE-8FCD-D9CAE386FC2B}" type="presOf" srcId="{90796C19-8FDB-4963-9622-B8E623CA6F6C}" destId="{FAFEA2E5-9596-4EFE-B9E8-7D5332D4A73C}" srcOrd="0" destOrd="0" presId="urn:microsoft.com/office/officeart/2005/8/layout/equation2"/>
    <dgm:cxn modelId="{549FA63F-C209-4BE2-8CAD-F768CCCE548A}" type="presOf" srcId="{2135714E-E8D9-4466-880F-02E89DBDBACA}" destId="{810468F1-6F78-4FC0-8429-DA2B302F306E}" srcOrd="0" destOrd="0" presId="urn:microsoft.com/office/officeart/2005/8/layout/equation2"/>
    <dgm:cxn modelId="{8BB292C4-72F7-41EC-ABBC-152E893704E2}" type="presParOf" srcId="{BC8F9321-8FDD-4864-9165-36A0593E449F}" destId="{413192B2-3FD9-43E1-AFDD-B826CB2A6610}" srcOrd="0" destOrd="0" presId="urn:microsoft.com/office/officeart/2005/8/layout/equation2"/>
    <dgm:cxn modelId="{ADDECF17-F2A6-42EF-B81C-663088181BE0}" type="presParOf" srcId="{413192B2-3FD9-43E1-AFDD-B826CB2A6610}" destId="{B84ABD7F-6499-4893-B3FA-74B08C419669}" srcOrd="0" destOrd="0" presId="urn:microsoft.com/office/officeart/2005/8/layout/equation2"/>
    <dgm:cxn modelId="{8A465B13-4AB9-4896-9E76-657F53F1D598}" type="presParOf" srcId="{413192B2-3FD9-43E1-AFDD-B826CB2A6610}" destId="{E1FB403C-CB4D-4708-9602-EFBF2973B542}" srcOrd="1" destOrd="0" presId="urn:microsoft.com/office/officeart/2005/8/layout/equation2"/>
    <dgm:cxn modelId="{0B924625-12C7-417E-8860-647DB875BF95}" type="presParOf" srcId="{413192B2-3FD9-43E1-AFDD-B826CB2A6610}" destId="{810468F1-6F78-4FC0-8429-DA2B302F306E}" srcOrd="2" destOrd="0" presId="urn:microsoft.com/office/officeart/2005/8/layout/equation2"/>
    <dgm:cxn modelId="{6C2402C7-1D2E-4819-9128-1BBB3695733B}" type="presParOf" srcId="{413192B2-3FD9-43E1-AFDD-B826CB2A6610}" destId="{4373A048-813B-4BD3-AEE0-14527956364A}" srcOrd="3" destOrd="0" presId="urn:microsoft.com/office/officeart/2005/8/layout/equation2"/>
    <dgm:cxn modelId="{59EC7F4B-21B4-4F8E-8EBB-62E939496A72}" type="presParOf" srcId="{413192B2-3FD9-43E1-AFDD-B826CB2A6610}" destId="{9D7E880D-F519-4873-9D06-C63270175BF3}" srcOrd="4" destOrd="0" presId="urn:microsoft.com/office/officeart/2005/8/layout/equation2"/>
    <dgm:cxn modelId="{978CE6E7-5AF1-4574-8196-20B0EBAB4DB8}" type="presParOf" srcId="{BC8F9321-8FDD-4864-9165-36A0593E449F}" destId="{FAFEA2E5-9596-4EFE-B9E8-7D5332D4A73C}" srcOrd="1" destOrd="0" presId="urn:microsoft.com/office/officeart/2005/8/layout/equation2"/>
    <dgm:cxn modelId="{51D55698-593F-407C-BC21-70B080F323AB}" type="presParOf" srcId="{FAFEA2E5-9596-4EFE-B9E8-7D5332D4A73C}" destId="{0BAEAB4F-44FA-41E4-84E8-E59A923DF328}" srcOrd="0" destOrd="0" presId="urn:microsoft.com/office/officeart/2005/8/layout/equation2"/>
    <dgm:cxn modelId="{3BE11498-4235-49E8-B031-07C6D0305082}" type="presParOf" srcId="{BC8F9321-8FDD-4864-9165-36A0593E449F}" destId="{ABC3E274-39CD-45C4-B8FB-B32A37D1EC8E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1002" y="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r">
              <a:defRPr sz="1200"/>
            </a:lvl1pPr>
          </a:lstStyle>
          <a:p>
            <a:fld id="{69C3843E-2350-4005-BAC4-4817A2BF2D1B}" type="datetimeFigureOut">
              <a:rPr lang="it-IT" smtClean="0"/>
              <a:pPr/>
              <a:t>16/12/2019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1002" y="9428630"/>
            <a:ext cx="2945072" cy="498008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r">
              <a:defRPr sz="1200"/>
            </a:lvl1pPr>
          </a:lstStyle>
          <a:p>
            <a:fld id="{FF670A63-77B1-4374-9C99-6B495AB973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0731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2945658" cy="498055"/>
          </a:xfrm>
          <a:prstGeom prst="rect">
            <a:avLst/>
          </a:prstGeom>
          <a:noFill/>
          <a:ln>
            <a:noFill/>
          </a:ln>
        </p:spPr>
        <p:txBody>
          <a:bodyPr lIns="91412" tIns="91412" rIns="91412" bIns="9141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34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69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04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39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673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08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42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77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0443" y="1"/>
            <a:ext cx="2945658" cy="498055"/>
          </a:xfrm>
          <a:prstGeom prst="rect">
            <a:avLst/>
          </a:prstGeom>
          <a:noFill/>
          <a:ln>
            <a:noFill/>
          </a:ln>
        </p:spPr>
        <p:txBody>
          <a:bodyPr lIns="91412" tIns="91412" rIns="91412" bIns="91412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34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69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04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39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673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08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42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77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lIns="91412" tIns="91412" rIns="91412" bIns="9141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28585"/>
            <a:ext cx="2945658" cy="498055"/>
          </a:xfrm>
          <a:prstGeom prst="rect">
            <a:avLst/>
          </a:prstGeom>
          <a:noFill/>
          <a:ln>
            <a:noFill/>
          </a:ln>
        </p:spPr>
        <p:txBody>
          <a:bodyPr lIns="91412" tIns="91412" rIns="91412" bIns="91412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34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69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04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39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673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08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42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77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0443" y="9428585"/>
            <a:ext cx="2945658" cy="498055"/>
          </a:xfrm>
          <a:prstGeom prst="rect">
            <a:avLst/>
          </a:prstGeom>
          <a:noFill/>
          <a:ln>
            <a:noFill/>
          </a:ln>
        </p:spPr>
        <p:txBody>
          <a:bodyPr lIns="91412" tIns="45693" rIns="91412" bIns="45693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78475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8632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5887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lIns="91412" tIns="91412" rIns="91412" bIns="91412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98610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5770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lIns="91412" tIns="91412" rIns="91412" bIns="91412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0553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6005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7183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173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6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8059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lIns="91412" tIns="91412" rIns="91412" bIns="91412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3795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xmlns="" id="{443DA7B0-A741-4B30-AF7F-C4754A5CA1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348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2931" indent="-301988" defTabSz="96348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4755" indent="-241271" defTabSz="96348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85699" indent="-241271" defTabSz="96348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68241" indent="-241271" defTabSz="96348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28412" indent="-241271" defTabSz="9634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8584" indent="-241271" defTabSz="9634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8756" indent="-241271" defTabSz="9634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8928" indent="-241271" defTabSz="96348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5232CC8-E90F-49E1-B707-8AB8B9F1AC57}" type="slidenum">
              <a:rPr lang="it-IT" altLang="it-IT" sz="1300"/>
              <a:pPr>
                <a:spcBef>
                  <a:spcPct val="0"/>
                </a:spcBef>
              </a:pPr>
              <a:t>9</a:t>
            </a:fld>
            <a:endParaRPr lang="it-IT" altLang="it-IT" sz="13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xmlns="" id="{635836D4-F1F5-4213-A2C2-166DD95A5B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9300"/>
            <a:ext cx="4989513" cy="3741738"/>
          </a:xfrm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xmlns="" id="{3C1562D9-5F3E-43EF-9A70-34E95566E4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6004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lIns="91412" tIns="91412" rIns="91412" bIns="91412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8886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9209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370" y="4803312"/>
            <a:ext cx="5482956" cy="3929983"/>
          </a:xfrm>
          <a:prstGeom prst="rect">
            <a:avLst/>
          </a:prstGeom>
        </p:spPr>
        <p:txBody>
          <a:bodyPr lIns="92006" tIns="92006" rIns="92006" bIns="92006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47775"/>
            <a:ext cx="4491038" cy="3368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018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lIns="91412" tIns="91412" rIns="91412" bIns="91412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75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013"/>
            </a:lvl2pPr>
            <a:lvl3pPr lvl="2" indent="0">
              <a:spcBef>
                <a:spcPts val="0"/>
              </a:spcBef>
              <a:buNone/>
              <a:defRPr sz="1013"/>
            </a:lvl3pPr>
            <a:lvl4pPr lvl="3" indent="0">
              <a:spcBef>
                <a:spcPts val="0"/>
              </a:spcBef>
              <a:buNone/>
              <a:defRPr sz="1013"/>
            </a:lvl4pPr>
            <a:lvl5pPr lvl="4" indent="0">
              <a:spcBef>
                <a:spcPts val="0"/>
              </a:spcBef>
              <a:buNone/>
              <a:defRPr sz="1013"/>
            </a:lvl5pPr>
            <a:lvl6pPr lvl="5" indent="0">
              <a:spcBef>
                <a:spcPts val="0"/>
              </a:spcBef>
              <a:buNone/>
              <a:defRPr sz="1013"/>
            </a:lvl6pPr>
            <a:lvl7pPr lvl="6" indent="0">
              <a:spcBef>
                <a:spcPts val="0"/>
              </a:spcBef>
              <a:buNone/>
              <a:defRPr sz="1013"/>
            </a:lvl7pPr>
            <a:lvl8pPr lvl="7" indent="0">
              <a:spcBef>
                <a:spcPts val="0"/>
              </a:spcBef>
              <a:buNone/>
              <a:defRPr sz="1013"/>
            </a:lvl8pPr>
            <a:lvl9pPr lvl="8" indent="0">
              <a:spcBef>
                <a:spcPts val="0"/>
              </a:spcBef>
              <a:buNone/>
              <a:defRPr sz="1013"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563"/>
              </a:spcBef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286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4579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675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="" xmlns:a16="http://schemas.microsoft.com/office/drawing/2014/main" id="{8A2E2118-D8BF-439D-8238-BD8BF2BE1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="" xmlns:a16="http://schemas.microsoft.com/office/drawing/2014/main" id="{9050525E-6C3A-4FEE-87CA-90982BA6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="" xmlns:a16="http://schemas.microsoft.com/office/drawing/2014/main" id="{1C112860-FCA8-4944-92AE-7F1140AC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DC20-2B0B-4702-ABA8-E505FFC087A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1241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013"/>
            </a:lvl2pPr>
            <a:lvl3pPr lvl="2" indent="0">
              <a:spcBef>
                <a:spcPts val="0"/>
              </a:spcBef>
              <a:buNone/>
              <a:defRPr sz="1013"/>
            </a:lvl3pPr>
            <a:lvl4pPr lvl="3" indent="0">
              <a:spcBef>
                <a:spcPts val="0"/>
              </a:spcBef>
              <a:buNone/>
              <a:defRPr sz="1013"/>
            </a:lvl4pPr>
            <a:lvl5pPr lvl="4" indent="0">
              <a:spcBef>
                <a:spcPts val="0"/>
              </a:spcBef>
              <a:buNone/>
              <a:defRPr sz="1013"/>
            </a:lvl5pPr>
            <a:lvl6pPr lvl="5" indent="0">
              <a:spcBef>
                <a:spcPts val="0"/>
              </a:spcBef>
              <a:buNone/>
              <a:defRPr sz="1013"/>
            </a:lvl6pPr>
            <a:lvl7pPr lvl="6" indent="0">
              <a:spcBef>
                <a:spcPts val="0"/>
              </a:spcBef>
              <a:buNone/>
              <a:defRPr sz="1013"/>
            </a:lvl7pPr>
            <a:lvl8pPr lvl="7" indent="0">
              <a:spcBef>
                <a:spcPts val="0"/>
              </a:spcBef>
              <a:buNone/>
              <a:defRPr sz="1013"/>
            </a:lvl8pPr>
            <a:lvl9pPr lvl="8" indent="0">
              <a:spcBef>
                <a:spcPts val="0"/>
              </a:spcBef>
              <a:buNone/>
              <a:defRPr sz="1013"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563"/>
              </a:spcBef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ctr" rtl="0">
              <a:lnSpc>
                <a:spcPct val="90000"/>
              </a:lnSpc>
              <a:spcBef>
                <a:spcPts val="281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286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4579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675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14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xmlns="" id="{8A2E2118-D8BF-439D-8238-BD8BF2BE1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xmlns="" id="{9050525E-6C3A-4FEE-87CA-90982BA6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xmlns="" id="{1C112860-FCA8-4944-92AE-7F1140AC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DC20-2B0B-4702-ABA8-E505FFC087A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4936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28652" y="365125"/>
            <a:ext cx="78866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28652" y="1825625"/>
            <a:ext cx="78866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6286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4579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675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7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28652" y="365125"/>
            <a:ext cx="78866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28652" y="1825625"/>
            <a:ext cx="78866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6286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7175" marR="0" lvl="1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514350" marR="0" lvl="2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1525" marR="0" lvl="3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28700" marR="0" lvl="4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285875" marR="0" lvl="5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50" marR="0" lvl="6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225" marR="0" lvl="7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400" marR="0" lvl="8" indent="0" algn="l" rtl="0">
              <a:spcBef>
                <a:spcPts val="0"/>
              </a:spcBef>
              <a:buNone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457952" y="6356353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675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675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63493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78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6.png"/><Relationship Id="rId5" Type="http://schemas.openxmlformats.org/officeDocument/2006/relationships/diagramData" Target="../diagrams/data1.xml"/><Relationship Id="rId10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microsoft.com/office/2007/relationships/diagramDrawing" Target="../diagrams/drawing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5.jpe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5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6.png"/><Relationship Id="rId4" Type="http://schemas.openxmlformats.org/officeDocument/2006/relationships/image" Target="../media/image4.jpeg"/><Relationship Id="rId9" Type="http://schemas.microsoft.com/office/2007/relationships/diagramDrawing" Target="../diagrams/drawin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Valeria.scalmato@anpal.gov.it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anpal.gov.it/europa/europass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mailto:Info-Europass@anpal.gov.it" TargetMode="External"/><Relationship Id="rId3" Type="http://schemas.openxmlformats.org/officeDocument/2006/relationships/image" Target="../media/image5.jpeg"/><Relationship Id="rId7" Type="http://schemas.openxmlformats.org/officeDocument/2006/relationships/hyperlink" Target="mailto:Europass-INFO@anpal.gov.i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uropassMobilita_Italia@anpal.gov.it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anpal.gov.it/europa/europass" TargetMode="External"/><Relationship Id="rId9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valeria.scalmato@anpal.gov.it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EuropassMobilita_Italia@anpal.gov.it" TargetMode="External"/><Relationship Id="rId3" Type="http://schemas.openxmlformats.org/officeDocument/2006/relationships/image" Target="../media/image5.jpeg"/><Relationship Id="rId7" Type="http://schemas.openxmlformats.org/officeDocument/2006/relationships/hyperlink" Target="mailto:Europass-INFO@anpal.gov.i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npal.gov.it/europa/europass" TargetMode="External"/><Relationship Id="rId5" Type="http://schemas.openxmlformats.org/officeDocument/2006/relationships/hyperlink" Target="http://www.anpal.gov.it/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4.jpeg"/><Relationship Id="rId9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7.em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24" y="1235823"/>
            <a:ext cx="4346089" cy="531059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019" y="1962689"/>
            <a:ext cx="3351119" cy="435051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5260488" y="1312434"/>
            <a:ext cx="3792183" cy="48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500" b="1" dirty="0" smtClean="0">
                <a:solidFill>
                  <a:schemeClr val="tx1"/>
                </a:solidFill>
              </a:rPr>
              <a:t>2018</a:t>
            </a:r>
            <a:endParaRPr lang="it-IT" sz="2500" b="1" dirty="0">
              <a:solidFill>
                <a:schemeClr val="tx1"/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>
            <a:off x="2584469" y="205741"/>
            <a:ext cx="3845970" cy="80682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NUMERI DI EUROPASS</a:t>
            </a:r>
            <a:endParaRPr lang="it-IT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63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874" y="129092"/>
            <a:ext cx="5382690" cy="6858000"/>
          </a:xfrm>
          <a:prstGeom prst="rect">
            <a:avLst/>
          </a:prstGeom>
        </p:spPr>
      </p:pic>
      <p:pic>
        <p:nvPicPr>
          <p:cNvPr id="4" name="Immagin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475" y="2122731"/>
            <a:ext cx="1334610" cy="90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29" y="3123964"/>
            <a:ext cx="2011854" cy="12985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272" y="6342694"/>
            <a:ext cx="1201016" cy="34750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6860" y="6431093"/>
            <a:ext cx="1444877" cy="51820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929" y="290456"/>
            <a:ext cx="2802455" cy="55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12" y="6213843"/>
            <a:ext cx="1496831" cy="430339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2B3A326-8539-4E37-949C-D34C454AC9E5}"/>
              </a:ext>
            </a:extLst>
          </p:cNvPr>
          <p:cNvSpPr/>
          <p:nvPr/>
        </p:nvSpPr>
        <p:spPr>
          <a:xfrm>
            <a:off x="211041" y="1055994"/>
            <a:ext cx="7693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0"/>
              </a:spcBef>
              <a:buFont typeface="+mj-lt"/>
              <a:buAutoNum type="arabicPeriod"/>
              <a:defRPr/>
            </a:pPr>
            <a:endParaRPr lang="it-IT" altLang="it-IT" sz="1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endParaRPr lang="it-IT" altLang="it-IT" sz="18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506" y="6169721"/>
            <a:ext cx="1446576" cy="518584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0" y="268593"/>
            <a:ext cx="47929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2400" kern="1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endParaRPr lang="it-IT" sz="3200" dirty="0">
              <a:solidFill>
                <a:srgbClr val="6A105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AutoShape 5"/>
          <p:cNvSpPr txBox="1">
            <a:spLocks noChangeArrowheads="1"/>
          </p:cNvSpPr>
          <p:nvPr/>
        </p:nvSpPr>
        <p:spPr>
          <a:xfrm>
            <a:off x="941006" y="338180"/>
            <a:ext cx="7640566" cy="602573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Il nuovo portale EUROPASS: funzionalità e servizi</a:t>
            </a:r>
          </a:p>
          <a:p>
            <a:r>
              <a:rPr lang="it-IT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E-Portfolio</a:t>
            </a:r>
            <a:endParaRPr lang="it-IT" sz="2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pic>
        <p:nvPicPr>
          <p:cNvPr id="15" name="Immagine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5608" y="2247545"/>
            <a:ext cx="2403269" cy="147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3410174" y="1155700"/>
            <a:ext cx="5022626" cy="50581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L'E-Portfolio Europass fornirà una serie di strumenti web-</a:t>
            </a:r>
            <a:r>
              <a:rPr lang="it-IT" sz="1800" dirty="0" err="1">
                <a:solidFill>
                  <a:schemeClr val="accent5">
                    <a:lumMod val="50000"/>
                  </a:schemeClr>
                </a:solidFill>
              </a:rPr>
              <a:t>based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 gratuiti per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gli utenti al fine di gestire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la loro carriera e l'apprendimento permanente. </a:t>
            </a:r>
            <a:endParaRPr lang="it-IT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Il Portfolio elettronico permetterà agli utenti di:</a:t>
            </a:r>
          </a:p>
          <a:p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● registrare le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proprie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competenze e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qualifiche in un profilo elettronico;</a:t>
            </a:r>
            <a:br>
              <a:rPr lang="it-IT" sz="18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● creare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CV personalizzati per scopi diversi;</a:t>
            </a:r>
            <a:br>
              <a:rPr lang="it-IT" sz="18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●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raccogliere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documenti pertinenti come diploma, lettere di referenza, lettere di motivazione, CV e credenziali digitali in una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Library;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it-IT" sz="18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● identificare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i propri obiettivi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formativi e di carriera;</a:t>
            </a:r>
          </a:p>
          <a:p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●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 esplorare come Europass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</a:rPr>
              <a:t>analizza le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</a:rPr>
              <a:t>proprie.</a:t>
            </a:r>
          </a:p>
        </p:txBody>
      </p:sp>
    </p:spTree>
    <p:extLst>
      <p:ext uri="{BB962C8B-B14F-4D97-AF65-F5344CB8AC3E}">
        <p14:creationId xmlns:p14="http://schemas.microsoft.com/office/powerpoint/2010/main" val="15995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08" y="6020211"/>
            <a:ext cx="1496831" cy="430339"/>
          </a:xfrm>
          <a:prstGeom prst="rect">
            <a:avLst/>
          </a:prstGeom>
        </p:spPr>
      </p:pic>
      <p:pic>
        <p:nvPicPr>
          <p:cNvPr id="9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62864" y="176213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19" y="1066801"/>
            <a:ext cx="4286132" cy="379343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0" y="1032845"/>
            <a:ext cx="4351666" cy="3827390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2657871" y="5483422"/>
            <a:ext cx="42514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1° Mockup del Curriculum Vitae Europass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9941" y="6117394"/>
            <a:ext cx="1446576" cy="51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2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37" y="6235381"/>
            <a:ext cx="1496831" cy="430339"/>
          </a:xfrm>
          <a:prstGeom prst="rect">
            <a:avLst/>
          </a:prstGeom>
        </p:spPr>
      </p:pic>
      <p:pic>
        <p:nvPicPr>
          <p:cNvPr id="9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03870" y="67802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2584797" y="5467902"/>
            <a:ext cx="42514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2° Mockup del Curriculum Vitae Europass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391"/>
            <a:ext cx="4492137" cy="402111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797" y="958392"/>
            <a:ext cx="4421846" cy="402111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8431" y="6339416"/>
            <a:ext cx="1446576" cy="51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5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9" y="0"/>
            <a:ext cx="90608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9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306" y="350799"/>
            <a:ext cx="117531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/>
          <p:cNvSpPr txBox="1">
            <a:spLocks noChangeArrowheads="1"/>
          </p:cNvSpPr>
          <p:nvPr/>
        </p:nvSpPr>
        <p:spPr>
          <a:xfrm>
            <a:off x="1570616" y="338180"/>
            <a:ext cx="7010956" cy="602573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Il nuovo portale EUROPASS: funzionalità e servizi</a:t>
            </a:r>
          </a:p>
          <a:p>
            <a:r>
              <a:rPr lang="it-IT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Servizi di informazione </a:t>
            </a:r>
            <a:endParaRPr lang="it-IT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sp>
        <p:nvSpPr>
          <p:cNvPr id="4" name="Sottotitolo 5"/>
          <p:cNvSpPr txBox="1">
            <a:spLocks/>
          </p:cNvSpPr>
          <p:nvPr/>
        </p:nvSpPr>
        <p:spPr>
          <a:xfrm>
            <a:off x="957561" y="1588544"/>
            <a:ext cx="3238052" cy="45074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it-IT" sz="17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it-IT" sz="1700" b="1" dirty="0" err="1" smtClean="0">
                <a:solidFill>
                  <a:schemeClr val="tx1"/>
                </a:solidFill>
                <a:latin typeface="+mj-lt"/>
              </a:rPr>
              <a:t>Learn</a:t>
            </a:r>
            <a:r>
              <a:rPr lang="it-IT" sz="1700" b="1" dirty="0" smtClean="0">
                <a:solidFill>
                  <a:schemeClr val="tx1"/>
                </a:solidFill>
                <a:latin typeface="+mj-lt"/>
              </a:rPr>
              <a:t> In Europe</a:t>
            </a:r>
          </a:p>
          <a:p>
            <a:pPr algn="ctr"/>
            <a:endParaRPr lang="it-IT" sz="17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it-IT" sz="1700" dirty="0" smtClean="0">
                <a:solidFill>
                  <a:schemeClr val="tx1"/>
                </a:solidFill>
              </a:rPr>
              <a:t>Sezione informativa </a:t>
            </a:r>
            <a:r>
              <a:rPr lang="it-IT" sz="1700" dirty="0">
                <a:solidFill>
                  <a:schemeClr val="tx1"/>
                </a:solidFill>
              </a:rPr>
              <a:t>sulle </a:t>
            </a:r>
            <a:r>
              <a:rPr lang="it-IT" sz="1700" dirty="0" smtClean="0">
                <a:solidFill>
                  <a:schemeClr val="tx1"/>
                </a:solidFill>
              </a:rPr>
              <a:t>opportunità di </a:t>
            </a:r>
            <a:r>
              <a:rPr lang="it-IT" sz="1700" dirty="0">
                <a:solidFill>
                  <a:schemeClr val="tx1"/>
                </a:solidFill>
              </a:rPr>
              <a:t>studio, </a:t>
            </a:r>
            <a:r>
              <a:rPr lang="it-IT" sz="1700" dirty="0" smtClean="0">
                <a:solidFill>
                  <a:schemeClr val="tx1"/>
                </a:solidFill>
              </a:rPr>
              <a:t>formazione. </a:t>
            </a:r>
          </a:p>
          <a:p>
            <a:pPr algn="just"/>
            <a:endParaRPr lang="it-IT" sz="1700" dirty="0" smtClean="0">
              <a:solidFill>
                <a:schemeClr val="tx1"/>
              </a:solidFill>
            </a:endParaRPr>
          </a:p>
          <a:p>
            <a:pPr algn="just"/>
            <a:r>
              <a:rPr lang="it-IT" sz="1700" dirty="0" smtClean="0">
                <a:solidFill>
                  <a:schemeClr val="tx1"/>
                </a:solidFill>
              </a:rPr>
              <a:t>Informazioni sugli </a:t>
            </a:r>
            <a:r>
              <a:rPr lang="it-IT" sz="1700" dirty="0">
                <a:solidFill>
                  <a:schemeClr val="tx1"/>
                </a:solidFill>
              </a:rPr>
              <a:t>strumenti  Europass esistenti</a:t>
            </a:r>
            <a:r>
              <a:rPr lang="it-IT" sz="1700" dirty="0" smtClean="0">
                <a:solidFill>
                  <a:schemeClr val="tx1"/>
                </a:solidFill>
              </a:rPr>
              <a:t>: su come ottenere</a:t>
            </a:r>
          </a:p>
          <a:p>
            <a:pPr algn="just"/>
            <a:endParaRPr lang="it-IT" sz="1700" dirty="0" smtClean="0">
              <a:solidFill>
                <a:schemeClr val="tx1"/>
              </a:solidFill>
            </a:endParaRPr>
          </a:p>
          <a:p>
            <a:pPr algn="just"/>
            <a:r>
              <a:rPr lang="it-IT" sz="1700" dirty="0" smtClean="0">
                <a:solidFill>
                  <a:schemeClr val="tx1"/>
                </a:solidFill>
              </a:rPr>
              <a:t> ● il Diploma </a:t>
            </a:r>
            <a:r>
              <a:rPr lang="it-IT" sz="1700" dirty="0" err="1">
                <a:solidFill>
                  <a:schemeClr val="tx1"/>
                </a:solidFill>
              </a:rPr>
              <a:t>Supplement</a:t>
            </a:r>
            <a:r>
              <a:rPr lang="it-IT" sz="1700" dirty="0" smtClean="0">
                <a:solidFill>
                  <a:schemeClr val="tx1"/>
                </a:solidFill>
              </a:rPr>
              <a:t>,</a:t>
            </a:r>
          </a:p>
          <a:p>
            <a:pPr algn="just"/>
            <a:r>
              <a:rPr lang="it-IT" sz="1700" dirty="0">
                <a:solidFill>
                  <a:schemeClr val="tx1"/>
                </a:solidFill>
              </a:rPr>
              <a:t> ● il </a:t>
            </a:r>
            <a:r>
              <a:rPr lang="it-IT" sz="1700" dirty="0" smtClean="0">
                <a:solidFill>
                  <a:schemeClr val="tx1"/>
                </a:solidFill>
              </a:rPr>
              <a:t>Certificate </a:t>
            </a:r>
            <a:r>
              <a:rPr lang="it-IT" sz="1700" dirty="0" err="1" smtClean="0">
                <a:solidFill>
                  <a:schemeClr val="tx1"/>
                </a:solidFill>
              </a:rPr>
              <a:t>Supplement</a:t>
            </a:r>
            <a:r>
              <a:rPr lang="it-IT" sz="1700" dirty="0" smtClean="0">
                <a:solidFill>
                  <a:schemeClr val="tx1"/>
                </a:solidFill>
              </a:rPr>
              <a:t> e</a:t>
            </a:r>
          </a:p>
          <a:p>
            <a:pPr algn="just"/>
            <a:r>
              <a:rPr lang="it-IT" sz="1700" dirty="0">
                <a:solidFill>
                  <a:schemeClr val="tx1"/>
                </a:solidFill>
              </a:rPr>
              <a:t> ● l</a:t>
            </a:r>
            <a:r>
              <a:rPr lang="it-IT" sz="1700" dirty="0" smtClean="0">
                <a:solidFill>
                  <a:schemeClr val="tx1"/>
                </a:solidFill>
              </a:rPr>
              <a:t>’ Europass </a:t>
            </a:r>
            <a:r>
              <a:rPr lang="it-IT" sz="1700" dirty="0">
                <a:solidFill>
                  <a:schemeClr val="tx1"/>
                </a:solidFill>
              </a:rPr>
              <a:t>Mobility. </a:t>
            </a:r>
          </a:p>
        </p:txBody>
      </p:sp>
      <p:sp>
        <p:nvSpPr>
          <p:cNvPr id="5" name="Sottotitolo 5"/>
          <p:cNvSpPr txBox="1">
            <a:spLocks/>
          </p:cNvSpPr>
          <p:nvPr/>
        </p:nvSpPr>
        <p:spPr>
          <a:xfrm>
            <a:off x="4863760" y="1594091"/>
            <a:ext cx="3324112" cy="2241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788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it-IT" sz="17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Work in </a:t>
            </a:r>
            <a:r>
              <a:rPr lang="it-IT" sz="17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Europe</a:t>
            </a:r>
            <a:endParaRPr lang="it-IT" sz="17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/>
            <a:endParaRPr lang="it-IT" sz="17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it-IT" sz="17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Interoperabilità con il portale EURES: possibilità di candidarsi</a:t>
            </a:r>
            <a:endParaRPr lang="it-IT" sz="17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it-IT" sz="17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per offerte di lavoro in Europa</a:t>
            </a:r>
            <a:endParaRPr lang="it-IT" sz="17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003800" y="4051300"/>
            <a:ext cx="3251199" cy="2146300"/>
          </a:xfrm>
          <a:prstGeom prst="rect">
            <a:avLst/>
          </a:prstGeom>
          <a:solidFill>
            <a:srgbClr val="1099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Country Page – ITALY</a:t>
            </a:r>
          </a:p>
          <a:p>
            <a:pPr algn="ctr"/>
            <a:endParaRPr lang="it-IT" sz="1600" b="1" dirty="0" smtClean="0">
              <a:solidFill>
                <a:schemeClr val="tx1"/>
              </a:solidFill>
            </a:endParaRPr>
          </a:p>
          <a:p>
            <a:pPr algn="just"/>
            <a:r>
              <a:rPr lang="it-IT" sz="1600" dirty="0" smtClean="0">
                <a:solidFill>
                  <a:schemeClr val="tx1"/>
                </a:solidFill>
              </a:rPr>
              <a:t>informazioni su servizi e reti orientamento, pratiche di riconoscimento qualificazioni, e di convalida apprendimenti non formali e informali, strumenti per cittadini Paesi Terzi</a:t>
            </a:r>
            <a:endParaRPr lang="it-IT" sz="1600" dirty="0">
              <a:solidFill>
                <a:schemeClr val="tx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245" y="6299200"/>
            <a:ext cx="1253955" cy="44953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6400800"/>
            <a:ext cx="965635" cy="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1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12" y="6213843"/>
            <a:ext cx="1496831" cy="430339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2B3A326-8539-4E37-949C-D34C454AC9E5}"/>
              </a:ext>
            </a:extLst>
          </p:cNvPr>
          <p:cNvSpPr/>
          <p:nvPr/>
        </p:nvSpPr>
        <p:spPr>
          <a:xfrm>
            <a:off x="211041" y="1055994"/>
            <a:ext cx="7693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0"/>
              </a:spcBef>
              <a:buFont typeface="+mj-lt"/>
              <a:buAutoNum type="arabicPeriod"/>
              <a:defRPr/>
            </a:pPr>
            <a:endParaRPr lang="it-IT" altLang="it-IT" sz="1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endParaRPr lang="it-IT" altLang="it-IT" sz="18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506" y="6169721"/>
            <a:ext cx="1446576" cy="518584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0" y="268593"/>
            <a:ext cx="47929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2400" kern="1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endParaRPr lang="it-IT" sz="3200" dirty="0">
              <a:solidFill>
                <a:srgbClr val="6A105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AutoShape 5"/>
          <p:cNvSpPr txBox="1">
            <a:spLocks noChangeArrowheads="1"/>
          </p:cNvSpPr>
          <p:nvPr/>
        </p:nvSpPr>
        <p:spPr>
          <a:xfrm>
            <a:off x="941006" y="338180"/>
            <a:ext cx="7640566" cy="602573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Il nuovo portale EUROPASS: funzionalità e servizi</a:t>
            </a:r>
          </a:p>
          <a:p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E-Portfolio- DSC</a:t>
            </a:r>
            <a:endParaRPr lang="it-IT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pic>
        <p:nvPicPr>
          <p:cNvPr id="15" name="Immagine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5367" y="1702325"/>
            <a:ext cx="1720525" cy="140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3775935" y="1460500"/>
            <a:ext cx="4507454" cy="449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2000" dirty="0" smtClean="0">
                <a:solidFill>
                  <a:schemeClr val="tx1"/>
                </a:solidFill>
              </a:rPr>
              <a:t>● 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Digitalizzazione 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dei titoli e delle qualificazioni</a:t>
            </a:r>
          </a:p>
          <a:p>
            <a:pPr algn="just"/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(versione digitale del diploma </a:t>
            </a:r>
            <a:r>
              <a:rPr lang="it-IT" sz="2000" dirty="0" err="1">
                <a:solidFill>
                  <a:schemeClr val="accent5">
                    <a:lumMod val="50000"/>
                  </a:schemeClr>
                </a:solidFill>
              </a:rPr>
              <a:t>supplement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già approvata 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a livello UE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algn="just"/>
            <a:endParaRPr lang="it-IT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● 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Sistemi 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di autenticazione di titoli digitali (DSC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algn="just"/>
            <a:endParaRPr lang="it-IT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● 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Nuovi 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strumenti per documentare 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le competenze acquisite 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nei contesti </a:t>
            </a:r>
            <a:r>
              <a:rPr lang="it-IT" sz="2000" dirty="0" err="1">
                <a:solidFill>
                  <a:schemeClr val="accent5">
                    <a:lumMod val="50000"/>
                  </a:schemeClr>
                </a:solidFill>
              </a:rPr>
              <a:t>non-formal</a:t>
            </a:r>
            <a:r>
              <a:rPr lang="it-IT" sz="2000" dirty="0">
                <a:solidFill>
                  <a:schemeClr val="accent5">
                    <a:lumMod val="50000"/>
                  </a:schemeClr>
                </a:solidFill>
              </a:rPr>
              <a:t> (open </a:t>
            </a:r>
            <a:r>
              <a:rPr lang="it-IT" sz="2000" dirty="0" smtClean="0">
                <a:solidFill>
                  <a:schemeClr val="accent5">
                    <a:lumMod val="50000"/>
                  </a:schemeClr>
                </a:solidFill>
              </a:rPr>
              <a:t>badge)</a:t>
            </a:r>
            <a:endParaRPr lang="it-IT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Immagine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93406" y="3515396"/>
            <a:ext cx="1745880" cy="150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599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9" y="6100524"/>
            <a:ext cx="1496831" cy="430339"/>
          </a:xfrm>
          <a:prstGeom prst="rect">
            <a:avLst/>
          </a:prstGeom>
        </p:spPr>
      </p:pic>
      <p:pic>
        <p:nvPicPr>
          <p:cNvPr id="22" name="Picture 4" descr="image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30" y="966614"/>
            <a:ext cx="1357044" cy="141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Diagram 5"/>
          <p:cNvGraphicFramePr/>
          <p:nvPr>
            <p:extLst>
              <p:ext uri="{D42A27DB-BD31-4B8C-83A1-F6EECF244321}">
                <p14:modId xmlns:p14="http://schemas.microsoft.com/office/powerpoint/2010/main" val="2419594255"/>
              </p:ext>
            </p:extLst>
          </p:nvPr>
        </p:nvGraphicFramePr>
        <p:xfrm>
          <a:off x="1696632" y="723091"/>
          <a:ext cx="6312024" cy="515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6" name="Picture 2" descr="image6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9" y="3909879"/>
            <a:ext cx="1366756" cy="131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rot="20306560">
            <a:off x="7587760" y="3392102"/>
            <a:ext cx="100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 rot="20306560">
            <a:off x="6996764" y="5448438"/>
            <a:ext cx="834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 rot="20306560">
            <a:off x="1957007" y="5449632"/>
            <a:ext cx="160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 rot="20306560">
            <a:off x="1097033" y="3701499"/>
            <a:ext cx="160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 rot="20306560">
            <a:off x="1901735" y="2419592"/>
            <a:ext cx="720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altLang="it-IT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ew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26405" y="6202642"/>
            <a:ext cx="1446576" cy="518584"/>
          </a:xfrm>
          <a:prstGeom prst="rect">
            <a:avLst/>
          </a:prstGeom>
        </p:spPr>
      </p:pic>
      <p:sp>
        <p:nvSpPr>
          <p:cNvPr id="17" name="AutoShape 5"/>
          <p:cNvSpPr txBox="1">
            <a:spLocks noChangeArrowheads="1"/>
          </p:cNvSpPr>
          <p:nvPr/>
        </p:nvSpPr>
        <p:spPr>
          <a:xfrm>
            <a:off x="989704" y="150935"/>
            <a:ext cx="7591868" cy="571142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Il nuovo portale EUROPASS: Target e servizi dedicati</a:t>
            </a:r>
            <a:endParaRPr lang="it-IT" sz="2000" b="1" dirty="0">
              <a:solidFill>
                <a:srgbClr val="34E6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24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39" y="6053179"/>
            <a:ext cx="1496831" cy="430339"/>
          </a:xfrm>
          <a:prstGeom prst="rect">
            <a:avLst/>
          </a:prstGeom>
        </p:spPr>
      </p:pic>
      <p:pic>
        <p:nvPicPr>
          <p:cNvPr id="6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99301" y="290537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625873" y="977408"/>
            <a:ext cx="82735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800" b="1" i="1" dirty="0" smtClean="0">
              <a:solidFill>
                <a:srgbClr val="1F4E79"/>
              </a:solidFill>
            </a:endParaRPr>
          </a:p>
          <a:p>
            <a:endParaRPr lang="it-IT" sz="1800" b="1" dirty="0" smtClean="0">
              <a:solidFill>
                <a:srgbClr val="1F4E79"/>
              </a:solidFill>
            </a:endParaRPr>
          </a:p>
          <a:p>
            <a:endParaRPr lang="it-IT" sz="1800" b="1" dirty="0" smtClean="0">
              <a:solidFill>
                <a:srgbClr val="1F4E79"/>
              </a:solidFill>
            </a:endParaRPr>
          </a:p>
          <a:p>
            <a:endParaRPr lang="it-IT" sz="1800" b="1" dirty="0" smtClean="0">
              <a:solidFill>
                <a:srgbClr val="1F4E79"/>
              </a:solidFill>
            </a:endParaRPr>
          </a:p>
          <a:p>
            <a:endParaRPr lang="it-IT" sz="1800" b="1" dirty="0" smtClean="0">
              <a:solidFill>
                <a:srgbClr val="1F4E79"/>
              </a:solidFill>
            </a:endParaRPr>
          </a:p>
          <a:p>
            <a:endParaRPr lang="it-IT" sz="1800" b="1" dirty="0">
              <a:solidFill>
                <a:srgbClr val="1F4E79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8431" y="6235381"/>
            <a:ext cx="1446576" cy="518584"/>
          </a:xfrm>
          <a:prstGeom prst="rect">
            <a:avLst/>
          </a:prstGeom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5873" y="2333173"/>
            <a:ext cx="7991475" cy="61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889000" y="3035300"/>
            <a:ext cx="7518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89000" y="623465"/>
            <a:ext cx="5981700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>
              <a:buClr>
                <a:srgbClr val="996666"/>
              </a:buClr>
              <a:buSzPct val="80000"/>
            </a:pPr>
            <a:r>
              <a:rPr lang="fr-BE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fr-BE" sz="24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ricordare</a:t>
            </a:r>
            <a:r>
              <a:rPr lang="fr-BE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</a:p>
          <a:p>
            <a:pPr lvl="0" algn="ctr">
              <a:buClr>
                <a:srgbClr val="996666"/>
              </a:buClr>
              <a:buSzPct val="80000"/>
            </a:pPr>
            <a:endParaRPr lang="fr-BE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3067477"/>
            <a:ext cx="9144000" cy="991001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741" y="4604603"/>
            <a:ext cx="3962400" cy="1755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572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35" y="6126199"/>
            <a:ext cx="1496831" cy="430339"/>
          </a:xfrm>
          <a:prstGeom prst="rect">
            <a:avLst/>
          </a:prstGeom>
        </p:spPr>
      </p:pic>
      <p:pic>
        <p:nvPicPr>
          <p:cNvPr id="9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6341" y="722077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49590489"/>
              </p:ext>
            </p:extLst>
          </p:nvPr>
        </p:nvGraphicFramePr>
        <p:xfrm>
          <a:off x="64786" y="989561"/>
          <a:ext cx="8850614" cy="513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40141" y="6194015"/>
            <a:ext cx="1446576" cy="518584"/>
          </a:xfrm>
          <a:prstGeom prst="rect">
            <a:avLst/>
          </a:prstGeom>
        </p:spPr>
      </p:pic>
      <p:sp>
        <p:nvSpPr>
          <p:cNvPr id="7" name="AutoShape 5"/>
          <p:cNvSpPr txBox="1">
            <a:spLocks noChangeArrowheads="1"/>
          </p:cNvSpPr>
          <p:nvPr/>
        </p:nvSpPr>
        <p:spPr>
          <a:xfrm>
            <a:off x="989704" y="150935"/>
            <a:ext cx="7591868" cy="571142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Come si arriverà al nuovo Portale: la Road </a:t>
            </a:r>
            <a:r>
              <a:rPr lang="it-IT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map</a:t>
            </a:r>
            <a:endParaRPr lang="it-IT" sz="2000" b="1" dirty="0">
              <a:solidFill>
                <a:srgbClr val="34E6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9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ttotitolo 2"/>
          <p:cNvSpPr txBox="1">
            <a:spLocks/>
          </p:cNvSpPr>
          <p:nvPr/>
        </p:nvSpPr>
        <p:spPr>
          <a:xfrm>
            <a:off x="1888666" y="5661833"/>
            <a:ext cx="5225643" cy="702508"/>
          </a:xfrm>
          <a:prstGeom prst="rect">
            <a:avLst/>
          </a:prstGeom>
        </p:spPr>
        <p:txBody>
          <a:bodyPr tIns="0">
            <a:normAutofit fontScale="250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fontAlgn="auto">
              <a:spcAft>
                <a:spcPts val="0"/>
              </a:spcAft>
              <a:buClr>
                <a:srgbClr val="5B9BD5"/>
              </a:buClr>
            </a:pPr>
            <a:endParaRPr lang="it-IT" sz="2175" i="1" dirty="0">
              <a:solidFill>
                <a:srgbClr val="82C8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  <a:ea typeface="Calibri"/>
              <a:cs typeface="Calibri"/>
              <a:sym typeface="Arial"/>
            </a:endParaRP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defRPr/>
            </a:pPr>
            <a:endParaRPr lang="en-GB" altLang="it-IT" sz="6400" b="1" dirty="0">
              <a:solidFill>
                <a:srgbClr val="0E4194"/>
              </a:solidFill>
              <a:ea typeface="Lucida Sans Unicode" panose="020B0602030504020204" pitchFamily="34" charset="0"/>
              <a:cs typeface="Lucida Sans Unicode" panose="020B0602030504020204" pitchFamily="34" charset="0"/>
              <a:sym typeface="Arial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GB" altLang="it-IT" sz="7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Centro Nazionale Europass</a:t>
            </a:r>
            <a:r>
              <a:rPr lang="en-GB" altLang="it-IT" sz="7200" b="1" dirty="0">
                <a:solidFill>
                  <a:srgbClr val="0070C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altLang="it-IT" sz="7200" b="1" dirty="0">
                <a:solidFill>
                  <a:srgbClr val="00B05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It</a:t>
            </a:r>
            <a:r>
              <a:rPr lang="en-GB" altLang="it-IT" sz="7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al</a:t>
            </a:r>
            <a:r>
              <a:rPr lang="en-GB" altLang="it-IT" sz="7200" b="1" dirty="0">
                <a:solidFill>
                  <a:srgbClr val="FF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ia</a:t>
            </a: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defRPr/>
            </a:pPr>
            <a:endParaRPr lang="it-IT" sz="6400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  <a:ea typeface="Calibri"/>
              <a:cs typeface="Calibri"/>
              <a:sym typeface="Calibri"/>
            </a:endParaRPr>
          </a:p>
          <a:p>
            <a:pPr algn="ctr" fontAlgn="auto">
              <a:spcBef>
                <a:spcPts val="750"/>
              </a:spcBef>
              <a:spcAft>
                <a:spcPts val="0"/>
              </a:spcAft>
              <a:buClr>
                <a:srgbClr val="5B9BD5"/>
              </a:buClr>
              <a:defRPr/>
            </a:pPr>
            <a:r>
              <a:rPr lang="it-IT" sz="1350" dirty="0">
                <a:solidFill>
                  <a:srgbClr val="5B9BD5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sym typeface="Arial"/>
              </a:rPr>
              <a:t> </a:t>
            </a:r>
          </a:p>
        </p:txBody>
      </p:sp>
      <p:pic>
        <p:nvPicPr>
          <p:cNvPr id="9" name="Picture 4" descr="europass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8164" y="406981"/>
            <a:ext cx="2880811" cy="17078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>
          <a:xfrm>
            <a:off x="942212" y="3632200"/>
            <a:ext cx="7149737" cy="114660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I programmi e gli strumenti europei per la mobilità transnazionale e per la trasparenza e comparabilità delle qualificazione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6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5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cs typeface="Calibri" panose="020F0502020204030204" pitchFamily="34" charset="0"/>
                <a:sym typeface="Arial"/>
              </a:rPr>
              <a:t>Roma, 10 dicembre 2019</a:t>
            </a:r>
            <a:endParaRPr lang="it-IT" sz="1500" i="1" dirty="0">
              <a:solidFill>
                <a:schemeClr val="accent1">
                  <a:lumMod val="50000"/>
                </a:schemeClr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271592" y="2532888"/>
            <a:ext cx="6302478" cy="954107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buClr>
                <a:srgbClr val="996666"/>
              </a:buClr>
              <a:buSzPct val="80000"/>
            </a:pPr>
            <a:r>
              <a:rPr lang="fr-BE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BE" sz="28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nuovo</a:t>
            </a:r>
            <a:r>
              <a:rPr lang="fr-BE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Europass: </a:t>
            </a:r>
            <a:r>
              <a:rPr lang="fr-BE" sz="28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novità</a:t>
            </a:r>
            <a:r>
              <a:rPr lang="fr-BE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BE" sz="28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prospettive</a:t>
            </a:r>
            <a:endParaRPr lang="fr-BE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1" y="6082155"/>
            <a:ext cx="1496831" cy="43033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1292" y="6150981"/>
            <a:ext cx="1446576" cy="518584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201001" y="4653630"/>
            <a:ext cx="46321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it-IT" i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it-IT" b="1" i="1" dirty="0" smtClean="0">
                <a:solidFill>
                  <a:schemeClr val="accent5">
                    <a:lumMod val="50000"/>
                  </a:schemeClr>
                </a:solidFill>
              </a:rPr>
              <a:t>Valeria Scalmato</a:t>
            </a:r>
          </a:p>
          <a:p>
            <a:pPr algn="ctr"/>
            <a:r>
              <a:rPr lang="it-IT" i="1" dirty="0" smtClean="0">
                <a:solidFill>
                  <a:schemeClr val="accent5">
                    <a:lumMod val="50000"/>
                  </a:schemeClr>
                </a:solidFill>
              </a:rPr>
              <a:t>DIV. 4</a:t>
            </a:r>
          </a:p>
          <a:p>
            <a:pPr algn="ctr"/>
            <a:r>
              <a:rPr lang="it-IT" dirty="0" smtClean="0">
                <a:solidFill>
                  <a:schemeClr val="accent5">
                    <a:lumMod val="50000"/>
                  </a:schemeClr>
                </a:solidFill>
                <a:hlinkClick r:id="rId6"/>
              </a:rPr>
              <a:t>valeria.scalmato@anpal.gov.it</a:t>
            </a:r>
            <a:endParaRPr lang="it-IT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03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39" y="6053179"/>
            <a:ext cx="1496831" cy="43033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431" y="6096000"/>
            <a:ext cx="1446576" cy="657965"/>
          </a:xfrm>
          <a:prstGeom prst="rect">
            <a:avLst/>
          </a:prstGeom>
        </p:spPr>
      </p:pic>
      <p:sp>
        <p:nvSpPr>
          <p:cNvPr id="18" name="Sottotitolo 17"/>
          <p:cNvSpPr>
            <a:spLocks noGrp="1"/>
          </p:cNvSpPr>
          <p:nvPr>
            <p:ph type="subTitle" idx="1"/>
          </p:nvPr>
        </p:nvSpPr>
        <p:spPr>
          <a:xfrm>
            <a:off x="803190" y="1422400"/>
            <a:ext cx="6495242" cy="5435600"/>
          </a:xfrm>
        </p:spPr>
        <p:txBody>
          <a:bodyPr/>
          <a:lstStyle/>
          <a:p>
            <a:pPr marL="342900" indent="-342900" algn="l">
              <a:buAutoNum type="arabicParenR"/>
            </a:pPr>
            <a:endParaRPr lang="it-IT" sz="18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sym typeface="Wingdings 2"/>
              </a:rPr>
              <a:t>●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ANPAL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, nel 2017,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è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Punto di contatto nazionale per Europass, Euroguidance e EQF. In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ANPAL,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attivo anche </a:t>
            </a:r>
            <a:r>
              <a:rPr lang="it-IT" sz="1800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Eures</a:t>
            </a:r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algn="l">
              <a:buFont typeface="Arial" pitchFamily="34" charset="0"/>
              <a:buChar char="•"/>
            </a:pPr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algn="l"/>
            <a:r>
              <a:rPr lang="it-IT" sz="1800" dirty="0">
                <a:solidFill>
                  <a:schemeClr val="accent5">
                    <a:lumMod val="50000"/>
                  </a:schemeClr>
                </a:solidFill>
                <a:sym typeface="Wingdings 2"/>
              </a:rPr>
              <a:t>●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Europass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realizza le proprie attività sulla base di un Piano di Lavoro congiunto con Euroguidance e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EQF</a:t>
            </a:r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algn="l">
              <a:buFont typeface="Wingdings 2"/>
              <a:buChar char=""/>
            </a:pPr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marL="285750" indent="-285750" algn="l">
              <a:buFontTx/>
              <a:buChar char="-"/>
            </a:pP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nell’ambito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del Progetto europeo: “</a:t>
            </a:r>
            <a:r>
              <a:rPr lang="it-IT" sz="1800" i="1" dirty="0" err="1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Italian</a:t>
            </a:r>
            <a:r>
              <a:rPr lang="it-IT" sz="1800" i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 </a:t>
            </a:r>
            <a:r>
              <a:rPr lang="it-IT" sz="1800" i="1" dirty="0" err="1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Cooperation</a:t>
            </a:r>
            <a:r>
              <a:rPr lang="it-IT" sz="1800" i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 4 </a:t>
            </a:r>
            <a:r>
              <a:rPr lang="it-IT" sz="1800" i="1" dirty="0" err="1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Transparency</a:t>
            </a:r>
            <a:r>
              <a:rPr lang="it-IT" sz="1800" i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 of </a:t>
            </a:r>
            <a:r>
              <a:rPr lang="it-IT" sz="1800" i="1" dirty="0" err="1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Skills</a:t>
            </a:r>
            <a:r>
              <a:rPr lang="it-IT" sz="1800" i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 &amp; Mobility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” (triennio 2018-2020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)</a:t>
            </a:r>
          </a:p>
          <a:p>
            <a:pPr algn="l"/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algn="l"/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- 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con i seguenti </a:t>
            </a:r>
            <a:r>
              <a:rPr lang="it-IT" sz="1800" dirty="0" err="1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partners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: </a:t>
            </a:r>
            <a:r>
              <a:rPr lang="it-IT" sz="1800" dirty="0" err="1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Unioncamere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, CINECA,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sym typeface="Wingdings 2"/>
              </a:rPr>
              <a:t>MIUR</a:t>
            </a:r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algn="l">
              <a:buFont typeface="Wingdings 2"/>
              <a:buChar char=""/>
            </a:pPr>
            <a:endParaRPr lang="it-IT" sz="1800" dirty="0">
              <a:solidFill>
                <a:schemeClr val="accent5">
                  <a:lumMod val="50000"/>
                </a:schemeClr>
              </a:solidFill>
              <a:latin typeface="+mn-lt"/>
              <a:sym typeface="Wingdings 2"/>
            </a:endParaRPr>
          </a:p>
          <a:p>
            <a:pPr algn="l">
              <a:buFont typeface="Wingdings 2"/>
              <a:buChar char=""/>
            </a:pPr>
            <a:endParaRPr lang="it-IT" sz="18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endParaRPr lang="it-IT" sz="1800" b="1" dirty="0">
              <a:solidFill>
                <a:srgbClr val="1F4E79"/>
              </a:solidFill>
            </a:endParaRPr>
          </a:p>
          <a:p>
            <a:pPr algn="just"/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algn="just"/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1075039" y="505608"/>
            <a:ext cx="5962801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>
              <a:buClr>
                <a:srgbClr val="996666"/>
              </a:buClr>
              <a:buSzPct val="80000"/>
            </a:pP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nazionali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NEC Italy</a:t>
            </a:r>
          </a:p>
          <a:p>
            <a:pPr lvl="0" algn="ctr">
              <a:buClr>
                <a:srgbClr val="996666"/>
              </a:buClr>
              <a:buSzPct val="80000"/>
            </a:pPr>
            <a:endParaRPr lang="fr-BE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60940" y="589816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5444">
            <a:off x="7114147" y="1604802"/>
            <a:ext cx="1849124" cy="57137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187" y="2256756"/>
            <a:ext cx="983824" cy="6621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2539">
            <a:off x="7915231" y="2912480"/>
            <a:ext cx="817072" cy="873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81642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32" y="5994643"/>
            <a:ext cx="1496831" cy="43033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431" y="6096000"/>
            <a:ext cx="1446576" cy="657965"/>
          </a:xfrm>
          <a:prstGeom prst="rect">
            <a:avLst/>
          </a:prstGeom>
        </p:spPr>
      </p:pic>
      <p:sp>
        <p:nvSpPr>
          <p:cNvPr id="18" name="Sottotitolo 17"/>
          <p:cNvSpPr>
            <a:spLocks noGrp="1"/>
          </p:cNvSpPr>
          <p:nvPr>
            <p:ph type="subTitle" idx="1"/>
          </p:nvPr>
        </p:nvSpPr>
        <p:spPr>
          <a:xfrm>
            <a:off x="763794" y="679809"/>
            <a:ext cx="7981214" cy="6178191"/>
          </a:xfrm>
        </p:spPr>
        <p:txBody>
          <a:bodyPr/>
          <a:lstStyle/>
          <a:p>
            <a:pPr marL="342900" indent="-342900" algn="just">
              <a:buFont typeface="Arial"/>
              <a:buAutoNum type="arabicParenR"/>
            </a:pP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Interoperabilità (</a:t>
            </a:r>
            <a:r>
              <a:rPr lang="it-IT" sz="175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Unioncamere</a:t>
            </a: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)’: 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CV italiani postati sul sito Europass del </a:t>
            </a:r>
            <a:r>
              <a:rPr lang="it-IT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Cedefop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potranno essere inviati e diffusi, tramite </a:t>
            </a:r>
            <a:r>
              <a:rPr lang="it-IT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Unioncamere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,  presso le Camere di Commercio e verso ANPAL</a:t>
            </a: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Arial"/>
              <a:buAutoNum type="arabicParenR"/>
            </a:pPr>
            <a:endParaRPr lang="it-IT" sz="1750" dirty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just">
              <a:buAutoNum type="arabicParenR"/>
            </a:pPr>
            <a:r>
              <a:rPr lang="it-IT" sz="175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Survey</a:t>
            </a: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(</a:t>
            </a:r>
            <a:r>
              <a:rPr lang="it-IT" sz="175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Unioncamere</a:t>
            </a: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): </a:t>
            </a: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Finalità è quella di esplorare il livello di conoscenza degli strumenti EUROPASS da parte delle imprese. Collegamento a Indagine </a:t>
            </a:r>
            <a:r>
              <a:rPr lang="it-IT" sz="1750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Excelsior</a:t>
            </a: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.       Focus Group territoriali</a:t>
            </a:r>
          </a:p>
          <a:p>
            <a:pPr marL="342900" indent="-342900" algn="just">
              <a:buAutoNum type="arabicParenR"/>
            </a:pPr>
            <a:endParaRPr lang="it-IT" sz="175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  <a:buAutoNum type="arabicParenR" startAt="2"/>
            </a:pPr>
            <a:r>
              <a:rPr lang="it-IT" sz="175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Sviluppo software per Europass </a:t>
            </a: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Mobility (CINECA). 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Digitalizzazione. A breve </a:t>
            </a:r>
            <a:r>
              <a:rPr lang="it-IT" sz="1750" i="1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testing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del software </a:t>
            </a:r>
            <a:endParaRPr lang="it-IT" sz="175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  <a:buAutoNum type="arabicParenR" startAt="2"/>
            </a:pPr>
            <a:endParaRPr lang="it-IT" sz="1750" dirty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</a:pP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3</a:t>
            </a:r>
            <a:r>
              <a:rPr lang="it-IT" sz="175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)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it-IT" sz="175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Sperimentazione open badges. 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Nuovi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strumenti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per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documentare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competenze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acquisite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nei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contesti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non solo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formali</a:t>
            </a:r>
            <a:r>
              <a:rPr lang="en-GB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en-GB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Progetto </a:t>
            </a:r>
            <a:r>
              <a:rPr lang="en-GB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pilota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con </a:t>
            </a: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CINECA per 2 tipologie di open badge</a:t>
            </a: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</a:pPr>
            <a:endParaRPr lang="it-IT" sz="175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</a:pP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4) </a:t>
            </a:r>
            <a:r>
              <a:rPr lang="it-IT" sz="175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Rilevazione su modalità e utilizzo del </a:t>
            </a:r>
            <a:r>
              <a:rPr lang="it-IT" sz="175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Diploma </a:t>
            </a:r>
            <a:r>
              <a:rPr lang="it-IT" sz="1750" b="1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Supplement</a:t>
            </a:r>
            <a:r>
              <a:rPr lang="it-IT" sz="175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da parte delle Università italiane</a:t>
            </a: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</a:pPr>
            <a:endParaRPr lang="it-IT" sz="175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</a:pP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5) </a:t>
            </a:r>
            <a:r>
              <a:rPr lang="it-IT" sz="175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Allargamento del repertorio dei Certificate </a:t>
            </a:r>
            <a:r>
              <a:rPr lang="it-IT" sz="1750" b="1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Supplement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it-IT" sz="175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(già costruiti per i diplomi di scuola secondaria)  anche 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ai certificati (qualifica operatore e  diploma di tecnico) dei percorsi di III e IV anno di Istruzione e Formazione Professionale (</a:t>
            </a:r>
            <a:r>
              <a:rPr lang="it-IT" sz="1750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IeFP</a:t>
            </a:r>
            <a:r>
              <a:rPr lang="it-IT" sz="1750" dirty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).</a:t>
            </a:r>
          </a:p>
          <a:p>
            <a:pPr marL="342900" indent="-342900" algn="just" defTabSz="2044700" fontAlgn="base">
              <a:spcBef>
                <a:spcPct val="0"/>
              </a:spcBef>
              <a:buClr>
                <a:schemeClr val="accent5">
                  <a:lumMod val="50000"/>
                </a:schemeClr>
              </a:buClr>
            </a:pPr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algn="l"/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342900" indent="-342900" algn="l">
              <a:buAutoNum type="arabicParenR"/>
            </a:pPr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algn="just"/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algn="just"/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1473799" y="279699"/>
            <a:ext cx="600204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>
              <a:buClr>
                <a:srgbClr val="996666"/>
              </a:buClr>
              <a:buSzPct val="80000"/>
            </a:pP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nazionali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NEC Italy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39" y="6053179"/>
            <a:ext cx="1496831" cy="43033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431" y="6096000"/>
            <a:ext cx="1446576" cy="657965"/>
          </a:xfrm>
          <a:prstGeom prst="rect">
            <a:avLst/>
          </a:prstGeom>
        </p:spPr>
      </p:pic>
      <p:sp>
        <p:nvSpPr>
          <p:cNvPr id="18" name="Sottotitolo 17"/>
          <p:cNvSpPr>
            <a:spLocks noGrp="1"/>
          </p:cNvSpPr>
          <p:nvPr>
            <p:ph type="subTitle" idx="1"/>
          </p:nvPr>
        </p:nvSpPr>
        <p:spPr>
          <a:xfrm>
            <a:off x="642895" y="1358900"/>
            <a:ext cx="7607300" cy="4648200"/>
          </a:xfrm>
        </p:spPr>
        <p:txBody>
          <a:bodyPr/>
          <a:lstStyle/>
          <a:p>
            <a:pPr algn="l"/>
            <a:r>
              <a:rPr lang="it-IT" altLang="it-IT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Comunicazione e diffusione</a:t>
            </a:r>
          </a:p>
          <a:p>
            <a:pPr algn="l"/>
            <a:endParaRPr lang="it-IT" altLang="it-IT" sz="18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indent="-457200" algn="just">
              <a:buAutoNum type="arabicParenR"/>
            </a:pP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Riunioni rete annuale </a:t>
            </a:r>
            <a:r>
              <a:rPr lang="it-IT" sz="18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Europass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algn="just">
              <a:buAutoNum type="arabicParenR"/>
            </a:pPr>
            <a:endParaRPr lang="it-IT" sz="1800" i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arenR"/>
            </a:pPr>
            <a:r>
              <a:rPr lang="it-IT" sz="1800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it-IT" sz="18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it-IT" sz="18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Leaving</a:t>
            </a:r>
            <a:r>
              <a:rPr lang="it-IT" sz="18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(Cagliari,7-9 ottobre 2019)</a:t>
            </a:r>
          </a:p>
          <a:p>
            <a:pPr marL="457200" indent="-457200" algn="just">
              <a:buAutoNum type="arabicParenR"/>
            </a:pPr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arenR"/>
            </a:pPr>
            <a:r>
              <a:rPr lang="it-IT" sz="1800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it-IT" sz="18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it-IT" sz="18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europei</a:t>
            </a:r>
          </a:p>
          <a:p>
            <a:pPr marL="457200" indent="-457200" algn="just">
              <a:buAutoNum type="arabicParenR"/>
            </a:pPr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arenR"/>
            </a:pP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Riunioni del </a:t>
            </a:r>
            <a:r>
              <a:rPr lang="it-IT" sz="18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network</a:t>
            </a:r>
          </a:p>
          <a:p>
            <a:pPr marL="457200" indent="-457200" algn="just">
              <a:buAutoNum type="arabicParenR"/>
            </a:pPr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arenR"/>
            </a:pP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Eventi nazionali:  sul DS, lancio portale, </a:t>
            </a:r>
            <a:r>
              <a:rPr lang="it-IT" sz="18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Joint </a:t>
            </a:r>
            <a:r>
              <a:rPr lang="it-IT" sz="18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l">
              <a:buFont typeface="Wingdings 2"/>
              <a:buChar char=""/>
            </a:pPr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8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774701" y="635000"/>
            <a:ext cx="73436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>
              <a:buClr>
                <a:srgbClr val="996666"/>
              </a:buClr>
              <a:buSzPct val="80000"/>
            </a:pP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nazioanli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fr-BE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NEC Italy</a:t>
            </a:r>
          </a:p>
        </p:txBody>
      </p:sp>
      <p:sp>
        <p:nvSpPr>
          <p:cNvPr id="6" name="Rettangolo 5"/>
          <p:cNvSpPr/>
          <p:nvPr/>
        </p:nvSpPr>
        <p:spPr>
          <a:xfrm>
            <a:off x="3505200" y="5270500"/>
            <a:ext cx="4406900" cy="787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774700" y="5181600"/>
            <a:ext cx="7035800" cy="825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Consultazioni  e  collaborazione con  CE sul portale EUROPASS (fasi di  </a:t>
            </a:r>
            <a:r>
              <a:rPr lang="it-IT" sz="16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it-IT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" y="6058400"/>
            <a:ext cx="1496831" cy="430339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55502" y="1569583"/>
            <a:ext cx="6675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2800" kern="1200" dirty="0" smtClean="0">
                <a:solidFill>
                  <a:schemeClr val="accent5">
                    <a:lumMod val="50000"/>
                  </a:schemeClr>
                </a:solidFill>
                <a:latin typeface="Calibri Light" panose="020F0302020204030204"/>
                <a:ea typeface="+mj-ea"/>
                <a:cs typeface="+mj-cs"/>
                <a:hlinkClick r:id="rId4"/>
              </a:rPr>
              <a:t>www.anpal.gov.it/europa/europass</a:t>
            </a:r>
            <a:endParaRPr lang="it-IT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10851" y="2577645"/>
            <a:ext cx="808011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altLang="it-IT" sz="1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Offre supporto informativo per l’accesso ai 5 documenti contenuti nel portafoglio Europass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it-IT" altLang="it-IT" sz="18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altLang="it-IT" sz="1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Fornisce esempi e modelli di documenti compilati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it-IT" altLang="it-IT" sz="18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altLang="it-IT" sz="1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Consente l’accesso al sistema gestionale del rilascio del documento Europass-Mobilità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it-IT" altLang="it-IT" sz="18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altLang="it-IT" sz="1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Offre  link  e  informazioni  utili  ai  cittadini  che intendono   partecipare  ad  iniziative  di  mobilità transnazionale</a:t>
            </a:r>
          </a:p>
        </p:txBody>
      </p:sp>
      <p:pic>
        <p:nvPicPr>
          <p:cNvPr id="5" name="Picture 4" descr="europass_small">
            <a:extLst>
              <a:ext uri="{FF2B5EF4-FFF2-40B4-BE49-F238E27FC236}">
                <a16:creationId xmlns:a16="http://schemas.microsoft.com/office/drawing/2014/main" xmlns="" id="{3BC67A41-CE08-4F15-AFD1-8C85A5227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44987" y="276663"/>
            <a:ext cx="1496831" cy="878141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7" name="Connettore 1 6"/>
          <p:cNvCxnSpPr/>
          <p:nvPr/>
        </p:nvCxnSpPr>
        <p:spPr>
          <a:xfrm flipV="1">
            <a:off x="355502" y="953851"/>
            <a:ext cx="6410971" cy="18317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355502" y="130634"/>
            <a:ext cx="67523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800" b="1" dirty="0">
                <a:solidFill>
                  <a:srgbClr val="6A1050"/>
                </a:solidFill>
                <a:latin typeface="Arial Black" panose="020B0A04020102020204" pitchFamily="34" charset="0"/>
              </a:rPr>
              <a:t>… ricapitolando</a:t>
            </a:r>
            <a:endParaRPr lang="it-IT" sz="2800" dirty="0">
              <a:solidFill>
                <a:srgbClr val="6A1050"/>
              </a:solidFill>
            </a:endParaRPr>
          </a:p>
          <a:p>
            <a:r>
              <a:rPr lang="it-IT" altLang="it-IT" sz="2800" b="1" dirty="0" smtClean="0">
                <a:solidFill>
                  <a:srgbClr val="6A1050"/>
                </a:solidFill>
                <a:latin typeface="Arial Black" panose="020B0A04020102020204" pitchFamily="34" charset="0"/>
              </a:rPr>
              <a:t>Il </a:t>
            </a:r>
            <a:r>
              <a:rPr lang="it-IT" altLang="it-IT" sz="2800" b="1" dirty="0">
                <a:solidFill>
                  <a:srgbClr val="6A1050"/>
                </a:solidFill>
                <a:latin typeface="Arial Black" panose="020B0A04020102020204" pitchFamily="34" charset="0"/>
              </a:rPr>
              <a:t>Portale </a:t>
            </a:r>
            <a:r>
              <a:rPr lang="it-IT" altLang="it-IT" sz="2800" b="1" dirty="0" smtClean="0">
                <a:solidFill>
                  <a:srgbClr val="6A1050"/>
                </a:solidFill>
                <a:latin typeface="Arial Black" panose="020B0A04020102020204" pitchFamily="34" charset="0"/>
              </a:rPr>
              <a:t>ANPAL</a:t>
            </a:r>
          </a:p>
        </p:txBody>
      </p:sp>
    </p:spTree>
    <p:extLst>
      <p:ext uri="{BB962C8B-B14F-4D97-AF65-F5344CB8AC3E}">
        <p14:creationId xmlns:p14="http://schemas.microsoft.com/office/powerpoint/2010/main" val="394235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1" y="6082155"/>
            <a:ext cx="1496831" cy="430339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219421" y="1190983"/>
            <a:ext cx="701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2800" dirty="0" smtClean="0">
                <a:solidFill>
                  <a:schemeClr val="accent5">
                    <a:lumMod val="50000"/>
                  </a:schemeClr>
                </a:solidFill>
                <a:hlinkClick r:id="rId4"/>
              </a:rPr>
              <a:t>http://anpal.gov.it/europa/europass</a:t>
            </a:r>
            <a:endParaRPr lang="it-IT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4" descr="europass_small">
            <a:extLst>
              <a:ext uri="{FF2B5EF4-FFF2-40B4-BE49-F238E27FC236}">
                <a16:creationId xmlns="" xmlns:a16="http://schemas.microsoft.com/office/drawing/2014/main" id="{4E36E9A7-6478-4B0B-8C7A-7682E09AE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29821" y="263296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F772A92E-F087-4090-A75F-39045C0F428D}"/>
              </a:ext>
            </a:extLst>
          </p:cNvPr>
          <p:cNvSpPr/>
          <p:nvPr/>
        </p:nvSpPr>
        <p:spPr>
          <a:xfrm>
            <a:off x="371474" y="2105756"/>
            <a:ext cx="6929818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it-IT" altLang="it-IT" sz="1800" b="1" dirty="0" smtClean="0">
                <a:solidFill>
                  <a:srgbClr val="6A1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Per INFO</a:t>
            </a:r>
          </a:p>
          <a:p>
            <a:pPr algn="just">
              <a:spcBef>
                <a:spcPct val="0"/>
              </a:spcBef>
              <a:defRPr/>
            </a:pPr>
            <a:endParaRPr lang="it-IT" altLang="it-IT" sz="1800" b="1" dirty="0" smtClean="0">
              <a:solidFill>
                <a:srgbClr val="6A1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defRPr/>
            </a:pPr>
            <a:r>
              <a:rPr lang="it-IT" altLang="it-IT" sz="1800" b="1" dirty="0" smtClean="0">
                <a:solidFill>
                  <a:srgbClr val="6A1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●generiche </a:t>
            </a:r>
            <a:r>
              <a:rPr lang="it-IT" altLang="it-IT" sz="1800" b="1" dirty="0">
                <a:solidFill>
                  <a:srgbClr val="6A1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 documenti del Portafoglio Europass clicca su:</a:t>
            </a:r>
          </a:p>
          <a:p>
            <a:pPr algn="just" eaLnBrk="1" hangingPunct="1">
              <a:spcBef>
                <a:spcPct val="0"/>
              </a:spcBef>
              <a:buClrTx/>
              <a:buSzTx/>
              <a:defRPr/>
            </a:pPr>
            <a:endParaRPr lang="it-IT" altLang="it-IT" sz="1800" b="1" dirty="0" smtClean="0">
              <a:solidFill>
                <a:srgbClr val="6A1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 algn="just">
              <a:spcBef>
                <a:spcPct val="0"/>
              </a:spcBef>
              <a:defRPr/>
            </a:pPr>
            <a:endParaRPr lang="it-IT" altLang="it-IT" sz="1800" dirty="0" smtClean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lvl="5" indent="2955925" algn="just">
              <a:spcBef>
                <a:spcPct val="0"/>
              </a:spcBef>
              <a:defRPr/>
            </a:pP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Europass-INFO@anpal.gov.it</a:t>
            </a:r>
            <a:endParaRPr lang="it-IT" alt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 indent="2955925" algn="just">
              <a:spcBef>
                <a:spcPct val="0"/>
              </a:spcBef>
              <a:defRPr/>
            </a:pPr>
            <a:endParaRPr lang="it-IT" altLang="it-IT" sz="1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defRPr/>
            </a:pPr>
            <a:r>
              <a:rPr lang="it-IT" altLang="it-IT" sz="1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5" algn="just">
              <a:spcBef>
                <a:spcPct val="0"/>
              </a:spcBef>
              <a:defRPr/>
            </a:pPr>
            <a:r>
              <a:rPr lang="it-IT" altLang="it-IT" sz="1800" b="1" dirty="0" smtClean="0">
                <a:solidFill>
                  <a:srgbClr val="6A1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 sull’avvio </a:t>
            </a:r>
            <a:r>
              <a:rPr lang="it-IT" altLang="it-IT" sz="1800" b="1" dirty="0">
                <a:solidFill>
                  <a:srgbClr val="6A1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delle procedure finalizzate alla convalida del libretto di Mobilità clicca su:</a:t>
            </a:r>
            <a:r>
              <a:rPr lang="it-IT" altLang="it-IT" sz="1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5" algn="just">
              <a:spcBef>
                <a:spcPct val="0"/>
              </a:spcBef>
              <a:defRPr/>
            </a:pPr>
            <a:endParaRPr lang="it-IT" altLang="it-IT" sz="1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lvl="5" indent="2955925" algn="just">
              <a:spcBef>
                <a:spcPct val="0"/>
              </a:spcBef>
              <a:defRPr/>
            </a:pP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EuropassMobilita_Italia@anpal.gov.it</a:t>
            </a:r>
            <a:endParaRPr lang="it-IT" alt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 algn="just">
              <a:spcBef>
                <a:spcPct val="0"/>
              </a:spcBef>
              <a:defRPr/>
            </a:pPr>
            <a:r>
              <a:rPr lang="it-IT" altLang="it-IT" sz="25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sz="25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="" xmlns:a16="http://schemas.microsoft.com/office/drawing/2014/main" id="{E81EBE35-754F-4085-82B1-0C846D3F9775}"/>
              </a:ext>
            </a:extLst>
          </p:cNvPr>
          <p:cNvSpPr/>
          <p:nvPr/>
        </p:nvSpPr>
        <p:spPr>
          <a:xfrm>
            <a:off x="2047435" y="3260785"/>
            <a:ext cx="705597" cy="409894"/>
          </a:xfrm>
          <a:prstGeom prst="rightArrow">
            <a:avLst/>
          </a:prstGeom>
          <a:solidFill>
            <a:srgbClr val="6A1050"/>
          </a:solidFill>
          <a:ln>
            <a:solidFill>
              <a:srgbClr val="6A105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6A1050"/>
              </a:solidFill>
            </a:endParaRPr>
          </a:p>
        </p:txBody>
      </p:sp>
      <p:sp>
        <p:nvSpPr>
          <p:cNvPr id="8" name="Freccia a destra 7">
            <a:extLst>
              <a:ext uri="{FF2B5EF4-FFF2-40B4-BE49-F238E27FC236}">
                <a16:creationId xmlns="" xmlns:a16="http://schemas.microsoft.com/office/drawing/2014/main" id="{309C9AB0-D030-49FF-B269-736B011C4F92}"/>
              </a:ext>
            </a:extLst>
          </p:cNvPr>
          <p:cNvSpPr/>
          <p:nvPr/>
        </p:nvSpPr>
        <p:spPr>
          <a:xfrm>
            <a:off x="2047435" y="5222443"/>
            <a:ext cx="774423" cy="376099"/>
          </a:xfrm>
          <a:prstGeom prst="rightArrow">
            <a:avLst/>
          </a:prstGeom>
          <a:solidFill>
            <a:srgbClr val="6A1050"/>
          </a:solidFill>
          <a:ln>
            <a:solidFill>
              <a:srgbClr val="6A105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222065" y="0"/>
            <a:ext cx="707922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sz="3200" kern="1200" dirty="0">
                <a:solidFill>
                  <a:srgbClr val="0000FF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it-IT" altLang="it-IT" sz="2300" b="1" dirty="0" smtClean="0">
                <a:solidFill>
                  <a:srgbClr val="7030A0"/>
                </a:solidFill>
                <a:latin typeface="+mn-lt"/>
              </a:rPr>
              <a:t>Il Centro Nazionale Europass (NEC Italy</a:t>
            </a:r>
            <a:r>
              <a:rPr lang="it-IT" altLang="it-IT" sz="2300" b="1" smtClean="0">
                <a:solidFill>
                  <a:srgbClr val="7030A0"/>
                </a:solidFill>
                <a:latin typeface="+mn-lt"/>
              </a:rPr>
              <a:t>)  Contatti</a:t>
            </a:r>
            <a:endParaRPr lang="it-IT" sz="2300" b="1" dirty="0">
              <a:solidFill>
                <a:srgbClr val="7030A0"/>
              </a:solidFill>
              <a:latin typeface="+mn-lt"/>
            </a:endParaRPr>
          </a:p>
        </p:txBody>
      </p:sp>
      <p:cxnSp>
        <p:nvCxnSpPr>
          <p:cNvPr id="10" name="Connettore 1 9"/>
          <p:cNvCxnSpPr/>
          <p:nvPr/>
        </p:nvCxnSpPr>
        <p:spPr>
          <a:xfrm flipV="1">
            <a:off x="208022" y="855823"/>
            <a:ext cx="6694226" cy="1197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1292" y="6150981"/>
            <a:ext cx="1446576" cy="51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8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31" y="372379"/>
            <a:ext cx="1782548" cy="512483"/>
          </a:xfrm>
          <a:prstGeom prst="rect">
            <a:avLst/>
          </a:prstGeom>
        </p:spPr>
      </p:pic>
      <p:sp>
        <p:nvSpPr>
          <p:cNvPr id="7" name="Sottotitolo 2"/>
          <p:cNvSpPr txBox="1">
            <a:spLocks/>
          </p:cNvSpPr>
          <p:nvPr/>
        </p:nvSpPr>
        <p:spPr>
          <a:xfrm>
            <a:off x="1785670" y="3850565"/>
            <a:ext cx="5225643" cy="849006"/>
          </a:xfrm>
          <a:prstGeom prst="rect">
            <a:avLst/>
          </a:prstGeom>
        </p:spPr>
        <p:txBody>
          <a:bodyPr tIns="0">
            <a:normAutofit fontScale="700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it-IT" sz="1425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ts val="750"/>
              </a:spcBef>
              <a:defRPr/>
            </a:pPr>
            <a:r>
              <a:rPr lang="it-IT" sz="6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</a:t>
            </a:r>
            <a:endParaRPr lang="it-IT" sz="6400" b="1" dirty="0">
              <a:solidFill>
                <a:schemeClr val="accent1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9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0643" y="260244"/>
            <a:ext cx="1601127" cy="93932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718" y="366278"/>
            <a:ext cx="1446576" cy="518584"/>
          </a:xfrm>
          <a:prstGeom prst="rect">
            <a:avLst/>
          </a:prstGeom>
        </p:spPr>
      </p:pic>
      <p:sp>
        <p:nvSpPr>
          <p:cNvPr id="10" name="Titolo 9"/>
          <p:cNvSpPr>
            <a:spLocks noGrp="1"/>
          </p:cNvSpPr>
          <p:nvPr>
            <p:ph type="ctrTitle"/>
          </p:nvPr>
        </p:nvSpPr>
        <p:spPr>
          <a:xfrm>
            <a:off x="1143000" y="1122362"/>
            <a:ext cx="6858000" cy="1036638"/>
          </a:xfrm>
        </p:spPr>
        <p:txBody>
          <a:bodyPr/>
          <a:lstStyle/>
          <a:p>
            <a:r>
              <a:rPr lang="it-IT" sz="27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Grazie per l’attenzione!</a:t>
            </a:r>
            <a:endParaRPr lang="it-IT" sz="27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ottotitolo 10"/>
          <p:cNvSpPr>
            <a:spLocks noGrp="1"/>
          </p:cNvSpPr>
          <p:nvPr>
            <p:ph type="subTitle" idx="1"/>
          </p:nvPr>
        </p:nvSpPr>
        <p:spPr>
          <a:xfrm>
            <a:off x="729049" y="2273643"/>
            <a:ext cx="7797113" cy="4003589"/>
          </a:xfrm>
        </p:spPr>
        <p:txBody>
          <a:bodyPr/>
          <a:lstStyle/>
          <a:p>
            <a:endParaRPr lang="it-IT" dirty="0" smtClean="0"/>
          </a:p>
          <a:p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Valeria Scalmato</a:t>
            </a:r>
          </a:p>
          <a:p>
            <a:r>
              <a:rPr lang="it-IT" sz="16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valeria.scalmato@anpal.gov.it</a:t>
            </a:r>
            <a:endParaRPr lang="it-IT" sz="1600" i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600" i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16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it-IT" sz="1800" dirty="0" smtClean="0">
              <a:solidFill>
                <a:schemeClr val="accent5">
                  <a:lumMod val="50000"/>
                </a:schemeClr>
              </a:solidFill>
              <a:latin typeface="+mn-lt"/>
              <a:cs typeface="Arial" pitchFamily="34" charset="0"/>
            </a:endParaRPr>
          </a:p>
          <a:p>
            <a:endParaRPr lang="it-IT" sz="1600" dirty="0" smtClean="0">
              <a:latin typeface="Arial" pitchFamily="34" charset="0"/>
              <a:cs typeface="Arial" pitchFamily="34" charset="0"/>
            </a:endParaRPr>
          </a:p>
          <a:p>
            <a:pPr marL="0" lvl="5">
              <a:spcBef>
                <a:spcPts val="563"/>
              </a:spcBef>
            </a:pPr>
            <a:endParaRPr lang="it-IT" altLang="it-IT" sz="1800" dirty="0" smtClean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7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31" y="372379"/>
            <a:ext cx="1782548" cy="512483"/>
          </a:xfrm>
          <a:prstGeom prst="rect">
            <a:avLst/>
          </a:prstGeom>
        </p:spPr>
      </p:pic>
      <p:sp>
        <p:nvSpPr>
          <p:cNvPr id="7" name="Sottotitolo 2"/>
          <p:cNvSpPr txBox="1">
            <a:spLocks/>
          </p:cNvSpPr>
          <p:nvPr/>
        </p:nvSpPr>
        <p:spPr>
          <a:xfrm>
            <a:off x="1785670" y="3850565"/>
            <a:ext cx="5225643" cy="849006"/>
          </a:xfrm>
          <a:prstGeom prst="rect">
            <a:avLst/>
          </a:prstGeom>
        </p:spPr>
        <p:txBody>
          <a:bodyPr tIns="0">
            <a:normAutofit fontScale="700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it-IT" sz="1425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ts val="750"/>
              </a:spcBef>
              <a:defRPr/>
            </a:pPr>
            <a:r>
              <a:rPr lang="it-IT" sz="6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</a:t>
            </a:r>
            <a:endParaRPr lang="it-IT" sz="6400" b="1" dirty="0">
              <a:solidFill>
                <a:schemeClr val="accent1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9" name="Picture 4" descr="europass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0643" y="260244"/>
            <a:ext cx="1601127" cy="93932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718" y="366278"/>
            <a:ext cx="1446576" cy="518584"/>
          </a:xfrm>
          <a:prstGeom prst="rect">
            <a:avLst/>
          </a:prstGeom>
        </p:spPr>
      </p:pic>
      <p:sp>
        <p:nvSpPr>
          <p:cNvPr id="11" name="Sottotitolo 10"/>
          <p:cNvSpPr>
            <a:spLocks noGrp="1"/>
          </p:cNvSpPr>
          <p:nvPr>
            <p:ph type="subTitle" idx="1"/>
          </p:nvPr>
        </p:nvSpPr>
        <p:spPr>
          <a:xfrm>
            <a:off x="568411" y="1478068"/>
            <a:ext cx="8167815" cy="4744994"/>
          </a:xfrm>
        </p:spPr>
        <p:txBody>
          <a:bodyPr/>
          <a:lstStyle/>
          <a:p>
            <a:endParaRPr lang="it-IT" dirty="0" smtClean="0"/>
          </a:p>
          <a:p>
            <a:pPr algn="l"/>
            <a:r>
              <a:rPr lang="it-IT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Il  gruppo di lavoro  NEC Italy (National Europass Center)  è attivo presso la DIV. 4, dirigente </a:t>
            </a:r>
            <a:r>
              <a:rPr lang="it-IT" sz="1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R. Ieva</a:t>
            </a:r>
            <a:r>
              <a:rPr lang="it-IT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ed è formato da:</a:t>
            </a:r>
          </a:p>
          <a:p>
            <a:pPr algn="l"/>
            <a:endParaRPr lang="it-IT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Valeria Scalmato (Responsabile)</a:t>
            </a:r>
            <a:endParaRPr lang="it-IT" sz="1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Alessandro  </a:t>
            </a:r>
            <a:r>
              <a:rPr lang="it-IT" sz="1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Catozi</a:t>
            </a:r>
            <a:endParaRPr lang="it-IT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Ida </a:t>
            </a:r>
            <a:r>
              <a:rPr lang="it-IT" sz="1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Niutta</a:t>
            </a:r>
            <a:endParaRPr lang="it-IT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Cinzia Pascoli</a:t>
            </a:r>
          </a:p>
          <a:p>
            <a:pPr algn="l"/>
            <a:endParaRPr lang="it-IT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18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Coordinamento del progetto </a:t>
            </a:r>
            <a:r>
              <a:rPr lang="it-IT" sz="1800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Italian</a:t>
            </a:r>
            <a:r>
              <a:rPr lang="it-IT" sz="1800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 </a:t>
            </a:r>
            <a:r>
              <a:rPr lang="it-IT" sz="1800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Cooperation</a:t>
            </a:r>
            <a:r>
              <a:rPr lang="it-IT" sz="1800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 4 </a:t>
            </a:r>
            <a:r>
              <a:rPr lang="it-IT" sz="1800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Transparency</a:t>
            </a:r>
            <a:r>
              <a:rPr lang="it-IT" sz="1800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 of </a:t>
            </a:r>
            <a:r>
              <a:rPr lang="it-IT" sz="1800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Skills</a:t>
            </a:r>
            <a:r>
              <a:rPr lang="it-IT" sz="1800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 &amp; Mobility</a:t>
            </a:r>
            <a:r>
              <a:rPr lang="it-IT" sz="18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”: </a:t>
            </a:r>
            <a:r>
              <a:rPr lang="it-IT" sz="18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Wingdings 2"/>
              </a:rPr>
              <a:t>Valentina Curzi</a:t>
            </a:r>
            <a:endParaRPr lang="it-IT" sz="1800" b="1" dirty="0" smtClean="0">
              <a:solidFill>
                <a:schemeClr val="accent1">
                  <a:lumMod val="50000"/>
                </a:schemeClr>
              </a:solidFill>
              <a:latin typeface="+mn-lt"/>
              <a:cs typeface="Arial" pitchFamily="34" charset="0"/>
            </a:endParaRPr>
          </a:p>
          <a:p>
            <a:endParaRPr lang="it-IT" sz="1600" dirty="0" smtClean="0">
              <a:latin typeface="Arial" pitchFamily="34" charset="0"/>
              <a:cs typeface="Arial" pitchFamily="34" charset="0"/>
            </a:endParaRPr>
          </a:p>
          <a:p>
            <a:pPr marL="0" lvl="5">
              <a:spcBef>
                <a:spcPts val="563"/>
              </a:spcBef>
            </a:pPr>
            <a:endParaRPr lang="it-IT" altLang="it-IT" sz="1800" dirty="0" smtClean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90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371599"/>
            <a:ext cx="6858000" cy="593125"/>
          </a:xfrm>
        </p:spPr>
        <p:txBody>
          <a:bodyPr/>
          <a:lstStyle/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Tematiche dell’intervento</a:t>
            </a:r>
            <a:endParaRPr lang="it-IT" sz="20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63793" y="1964725"/>
            <a:ext cx="7885355" cy="4414560"/>
          </a:xfrm>
        </p:spPr>
        <p:txBody>
          <a:bodyPr/>
          <a:lstStyle/>
          <a:p>
            <a:pPr algn="l"/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● Dalla vecchia alla nuova Decisione EUROPASS: cosa rimane e cosa cambia</a:t>
            </a:r>
          </a:p>
          <a:p>
            <a:pPr algn="l"/>
            <a:endParaRPr lang="it-IT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l"/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● Il focus sul nuovo Portale Europass: finalità, target, nuove funzionalità e servizi</a:t>
            </a:r>
          </a:p>
          <a:p>
            <a:pPr algn="l"/>
            <a:endParaRPr lang="it-IT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l"/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● Le innovazioni  del nuovo Portale: l’E-Portfolio, le credenziali digitali, i servizi di informazione</a:t>
            </a:r>
          </a:p>
          <a:p>
            <a:pPr algn="l"/>
            <a:endParaRPr lang="it-IT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l"/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● La Road </a:t>
            </a:r>
            <a:r>
              <a:rPr lang="it-IT" sz="2000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map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per la costruzione e messa in line del portale: ruolo di NEC Italy e coordinamento con i  PCN (Euroguidance e EQF)</a:t>
            </a:r>
          </a:p>
          <a:p>
            <a:pPr algn="l"/>
            <a:endParaRPr lang="it-IT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l"/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● Le attività che NEC Italy svolge in Italia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31" y="372379"/>
            <a:ext cx="1782548" cy="512483"/>
          </a:xfrm>
          <a:prstGeom prst="rect">
            <a:avLst/>
          </a:prstGeom>
        </p:spPr>
      </p:pic>
      <p:pic>
        <p:nvPicPr>
          <p:cNvPr id="5" name="Picture 4" descr="europass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0643" y="260244"/>
            <a:ext cx="1601127" cy="93932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9718" y="366278"/>
            <a:ext cx="1446576" cy="51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4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 txBox="1">
            <a:spLocks noGrp="1" noChangeArrowheads="1"/>
          </p:cNvSpPr>
          <p:nvPr>
            <p:ph type="ctrTitle"/>
          </p:nvPr>
        </p:nvSpPr>
        <p:spPr>
          <a:xfrm>
            <a:off x="666974" y="333488"/>
            <a:ext cx="6958979" cy="720762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Dalla Decisione 2241/2004 alla nuova Decisione 646/2018</a:t>
            </a:r>
          </a:p>
        </p:txBody>
      </p:sp>
      <p:sp>
        <p:nvSpPr>
          <p:cNvPr id="5" name="Rettangolo 4"/>
          <p:cNvSpPr/>
          <p:nvPr/>
        </p:nvSpPr>
        <p:spPr>
          <a:xfrm>
            <a:off x="1452283" y="1893346"/>
            <a:ext cx="2829262" cy="14522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0"/>
              </a:spcBef>
            </a:pPr>
            <a:r>
              <a:rPr lang="it-IT" altLang="it-IT" sz="170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Rendere le qualificazioni e i </a:t>
            </a:r>
            <a:r>
              <a:rPr lang="it-IT" altLang="it-IT" sz="170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saperi</a:t>
            </a:r>
            <a:r>
              <a:rPr lang="it-IT" altLang="it-IT" sz="170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più leggibili e visibili in caso di </a:t>
            </a:r>
            <a:r>
              <a:rPr lang="it-IT" altLang="it-IT" sz="1700" dirty="0" smtClean="0">
                <a:solidFill>
                  <a:schemeClr val="accent1">
                    <a:lumMod val="50000"/>
                  </a:schemeClr>
                </a:solidFill>
                <a:cs typeface="Arial"/>
              </a:rPr>
              <a:t>mobilità geografica</a:t>
            </a:r>
            <a:endParaRPr lang="it-IT" altLang="it-IT" sz="1700" dirty="0">
              <a:solidFill>
                <a:schemeClr val="accent1">
                  <a:lumMod val="50000"/>
                </a:schemeClr>
              </a:solidFill>
              <a:cs typeface="Arial"/>
            </a:endParaRPr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>
          <a:xfrm>
            <a:off x="4776395" y="1688951"/>
            <a:ext cx="2990626" cy="16674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7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Sostenere la competitività delle  candidature nel mercato unico europeo e nelle transizioni</a:t>
            </a:r>
            <a:endParaRPr lang="it-IT" sz="17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Freccia in giù 6"/>
          <p:cNvSpPr/>
          <p:nvPr/>
        </p:nvSpPr>
        <p:spPr>
          <a:xfrm flipH="1">
            <a:off x="6271708" y="3490856"/>
            <a:ext cx="225909" cy="3334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>
            <a:off x="2592593" y="3506993"/>
            <a:ext cx="258183" cy="301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1452283" y="3851238"/>
            <a:ext cx="2474257" cy="1753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>
                <a:solidFill>
                  <a:schemeClr val="tx1"/>
                </a:solidFill>
              </a:rPr>
              <a:t>Facilitare la </a:t>
            </a:r>
            <a:r>
              <a:rPr lang="it-IT" sz="1700" b="1" dirty="0">
                <a:solidFill>
                  <a:schemeClr val="tx1"/>
                </a:solidFill>
              </a:rPr>
              <a:t>mobilità </a:t>
            </a:r>
            <a:r>
              <a:rPr lang="it-IT" sz="1700" dirty="0">
                <a:solidFill>
                  <a:schemeClr val="tx1"/>
                </a:solidFill>
              </a:rPr>
              <a:t>dei cittadini europei all’interno del mercato unico europeo </a:t>
            </a:r>
          </a:p>
        </p:txBody>
      </p:sp>
      <p:sp>
        <p:nvSpPr>
          <p:cNvPr id="10" name="Ovale 9"/>
          <p:cNvSpPr/>
          <p:nvPr/>
        </p:nvSpPr>
        <p:spPr>
          <a:xfrm>
            <a:off x="4604273" y="3851237"/>
            <a:ext cx="3528508" cy="22698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500" dirty="0" err="1">
                <a:solidFill>
                  <a:schemeClr val="tx1"/>
                </a:solidFill>
              </a:rPr>
              <a:t>Sostenere</a:t>
            </a:r>
            <a:r>
              <a:rPr lang="en-GB" sz="1500" dirty="0">
                <a:solidFill>
                  <a:schemeClr val="tx1"/>
                </a:solidFill>
              </a:rPr>
              <a:t> la </a:t>
            </a:r>
            <a:r>
              <a:rPr lang="en-GB" sz="1500" b="1" dirty="0" err="1">
                <a:solidFill>
                  <a:schemeClr val="tx1"/>
                </a:solidFill>
              </a:rPr>
              <a:t>trasparenza</a:t>
            </a:r>
            <a:r>
              <a:rPr lang="en-GB" sz="1500" b="1" dirty="0">
                <a:solidFill>
                  <a:schemeClr val="tx1"/>
                </a:solidFill>
              </a:rPr>
              <a:t> e la </a:t>
            </a:r>
            <a:r>
              <a:rPr lang="en-GB" sz="1500" b="1" dirty="0" err="1">
                <a:solidFill>
                  <a:schemeClr val="tx1"/>
                </a:solidFill>
              </a:rPr>
              <a:t>comprensione</a:t>
            </a:r>
            <a:r>
              <a:rPr lang="en-GB" sz="1500" b="1" dirty="0">
                <a:solidFill>
                  <a:schemeClr val="tx1"/>
                </a:solidFill>
              </a:rPr>
              <a:t> </a:t>
            </a:r>
            <a:r>
              <a:rPr lang="en-GB" sz="1500" dirty="0">
                <a:solidFill>
                  <a:schemeClr val="tx1"/>
                </a:solidFill>
              </a:rPr>
              <a:t>delle </a:t>
            </a:r>
            <a:r>
              <a:rPr lang="en-GB" sz="1500" dirty="0" err="1">
                <a:solidFill>
                  <a:schemeClr val="tx1"/>
                </a:solidFill>
              </a:rPr>
              <a:t>competenze</a:t>
            </a:r>
            <a:r>
              <a:rPr lang="en-GB" sz="1500" dirty="0">
                <a:solidFill>
                  <a:schemeClr val="tx1"/>
                </a:solidFill>
              </a:rPr>
              <a:t> e delle </a:t>
            </a:r>
            <a:r>
              <a:rPr lang="en-GB" sz="1500" dirty="0" err="1">
                <a:solidFill>
                  <a:schemeClr val="tx1"/>
                </a:solidFill>
              </a:rPr>
              <a:t>qualificazioni</a:t>
            </a:r>
            <a:r>
              <a:rPr lang="en-GB" sz="1500" dirty="0">
                <a:solidFill>
                  <a:schemeClr val="tx1"/>
                </a:solidFill>
              </a:rPr>
              <a:t> </a:t>
            </a:r>
            <a:r>
              <a:rPr lang="en-GB" sz="1500" dirty="0" err="1">
                <a:solidFill>
                  <a:schemeClr val="tx1"/>
                </a:solidFill>
              </a:rPr>
              <a:t>acquisite</a:t>
            </a:r>
            <a:r>
              <a:rPr lang="en-GB" sz="1500" dirty="0">
                <a:solidFill>
                  <a:schemeClr val="tx1"/>
                </a:solidFill>
              </a:rPr>
              <a:t> in </a:t>
            </a:r>
            <a:r>
              <a:rPr lang="en-GB" sz="1500" dirty="0" err="1">
                <a:solidFill>
                  <a:schemeClr val="tx1"/>
                </a:solidFill>
              </a:rPr>
              <a:t>contesti</a:t>
            </a:r>
            <a:r>
              <a:rPr lang="en-GB" sz="1500" dirty="0">
                <a:solidFill>
                  <a:schemeClr val="tx1"/>
                </a:solidFill>
              </a:rPr>
              <a:t> </a:t>
            </a:r>
            <a:r>
              <a:rPr lang="en-GB" sz="1500" dirty="0" err="1">
                <a:solidFill>
                  <a:schemeClr val="tx1"/>
                </a:solidFill>
              </a:rPr>
              <a:t>formali</a:t>
            </a:r>
            <a:r>
              <a:rPr lang="en-GB" sz="1500" dirty="0">
                <a:solidFill>
                  <a:schemeClr val="tx1"/>
                </a:solidFill>
              </a:rPr>
              <a:t>, </a:t>
            </a:r>
            <a:r>
              <a:rPr lang="en-GB" sz="1500" dirty="0" err="1">
                <a:solidFill>
                  <a:schemeClr val="tx1"/>
                </a:solidFill>
              </a:rPr>
              <a:t>informali</a:t>
            </a:r>
            <a:r>
              <a:rPr lang="en-GB" sz="1500" dirty="0">
                <a:solidFill>
                  <a:schemeClr val="tx1"/>
                </a:solidFill>
              </a:rPr>
              <a:t> e non </a:t>
            </a:r>
            <a:r>
              <a:rPr lang="en-GB" sz="1500" dirty="0" err="1">
                <a:solidFill>
                  <a:schemeClr val="tx1"/>
                </a:solidFill>
              </a:rPr>
              <a:t>formali</a:t>
            </a:r>
            <a:r>
              <a:rPr lang="en-GB" sz="1500" dirty="0">
                <a:solidFill>
                  <a:schemeClr val="tx1"/>
                </a:solidFill>
              </a:rPr>
              <a:t>, </a:t>
            </a:r>
            <a:r>
              <a:rPr lang="en-GB" sz="1500" dirty="0" err="1">
                <a:solidFill>
                  <a:schemeClr val="tx1"/>
                </a:solidFill>
              </a:rPr>
              <a:t>esperienze</a:t>
            </a:r>
            <a:r>
              <a:rPr lang="en-GB" sz="1500" dirty="0">
                <a:solidFill>
                  <a:schemeClr val="tx1"/>
                </a:solidFill>
              </a:rPr>
              <a:t> </a:t>
            </a:r>
            <a:r>
              <a:rPr lang="en-GB" sz="1500" dirty="0" err="1">
                <a:solidFill>
                  <a:schemeClr val="tx1"/>
                </a:solidFill>
              </a:rPr>
              <a:t>pratiche</a:t>
            </a:r>
            <a:r>
              <a:rPr lang="en-GB" sz="1500" dirty="0">
                <a:solidFill>
                  <a:schemeClr val="tx1"/>
                </a:solidFill>
              </a:rPr>
              <a:t>, </a:t>
            </a:r>
            <a:r>
              <a:rPr lang="en-GB" sz="1500" dirty="0" err="1">
                <a:solidFill>
                  <a:schemeClr val="tx1"/>
                </a:solidFill>
              </a:rPr>
              <a:t>mobilità</a:t>
            </a:r>
            <a:r>
              <a:rPr lang="en-GB" sz="1500" dirty="0">
                <a:solidFill>
                  <a:schemeClr val="tx1"/>
                </a:solidFill>
              </a:rPr>
              <a:t> e </a:t>
            </a:r>
            <a:r>
              <a:rPr lang="en-GB" sz="1500" dirty="0" err="1">
                <a:solidFill>
                  <a:schemeClr val="tx1"/>
                </a:solidFill>
              </a:rPr>
              <a:t>volontariato</a:t>
            </a:r>
            <a:endParaRPr lang="en-GB" sz="1500" dirty="0">
              <a:solidFill>
                <a:schemeClr val="tx1"/>
              </a:solidFill>
            </a:endParaRPr>
          </a:p>
        </p:txBody>
      </p:sp>
      <p:pic>
        <p:nvPicPr>
          <p:cNvPr id="11" name="Picture 4" descr="europass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5953" y="303512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xmlns="" id="{A50A19FA-6AC4-4EE4-8128-2F8D96D60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5944659"/>
            <a:ext cx="12922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6068458"/>
            <a:ext cx="1098284" cy="39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85884" y="0"/>
            <a:ext cx="4108537" cy="636322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4194421" y="0"/>
            <a:ext cx="4108537" cy="63632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Picture 4" descr="europass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39310" y="-10433"/>
            <a:ext cx="1518047" cy="8905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sp>
        <p:nvSpPr>
          <p:cNvPr id="12" name="CasellaDiTesto 11"/>
          <p:cNvSpPr txBox="1"/>
          <p:nvPr/>
        </p:nvSpPr>
        <p:spPr>
          <a:xfrm>
            <a:off x="949719" y="103624"/>
            <a:ext cx="1741118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1F14AC"/>
                </a:solidFill>
                <a:latin typeface="Arial Black" panose="020B0A04020102020204" pitchFamily="34" charset="0"/>
              </a:rPr>
              <a:t>PRIMA </a:t>
            </a:r>
            <a:endParaRPr lang="it-IT" sz="3200" dirty="0">
              <a:solidFill>
                <a:srgbClr val="1F14AC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590025" y="122630"/>
            <a:ext cx="1715869" cy="584775"/>
          </a:xfrm>
          <a:prstGeom prst="rect">
            <a:avLst/>
          </a:prstGeom>
          <a:solidFill>
            <a:srgbClr val="1F14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DOPO</a:t>
            </a:r>
            <a:endParaRPr lang="it-IT" sz="32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6794" y="1202076"/>
            <a:ext cx="38247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PORTAFOGLIO nasce composto di </a:t>
            </a:r>
          </a:p>
          <a:p>
            <a:pPr algn="ctr"/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5 DISPOSITIVI</a:t>
            </a:r>
            <a: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  <a:t/>
            </a:r>
            <a:b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</a:br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Curriculum </a:t>
            </a:r>
            <a: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  <a:t>Vitae, Passaporto Lingue, Europass Mobilità, Supplemento al Diploma, Supplemento al Certificato</a:t>
            </a:r>
            <a:endParaRPr lang="it-IT" sz="1600" dirty="0">
              <a:solidFill>
                <a:srgbClr val="FFC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344921" y="1641592"/>
            <a:ext cx="4108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NESSUN CAMBIAMENTO/RESTYLING DEGLI ATTUALI FORMATI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96794" y="3039192"/>
            <a:ext cx="37040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I Documenti venivano definiti </a:t>
            </a:r>
            <a: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  <a:t>a livello europeo </a:t>
            </a:r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ed erano disponibili  </a:t>
            </a:r>
            <a: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  <a:t>in </a:t>
            </a:r>
            <a:endParaRPr lang="it-IT" altLang="it-IT" sz="1600" b="1" dirty="0" smtClean="0">
              <a:solidFill>
                <a:srgbClr val="FFC000"/>
              </a:solidFill>
              <a:cs typeface="Arial" panose="020B0604020202020204" pitchFamily="34" charset="0"/>
            </a:endParaRPr>
          </a:p>
          <a:p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FORMATO CARTACEO E DIGITALE</a:t>
            </a:r>
            <a:endParaRPr lang="it-IT" sz="1600" dirty="0">
              <a:solidFill>
                <a:srgbClr val="FFC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21087" y="4637410"/>
            <a:ext cx="3823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  <a:t>Approccio fondato </a:t>
            </a:r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sulle competenze </a:t>
            </a:r>
            <a:r>
              <a:rPr lang="it-IT" altLang="it-IT" sz="1600" b="1" dirty="0">
                <a:solidFill>
                  <a:srgbClr val="FFC000"/>
                </a:solidFill>
                <a:cs typeface="Arial" panose="020B0604020202020204" pitchFamily="34" charset="0"/>
              </a:rPr>
              <a:t>in un’ottica di </a:t>
            </a:r>
            <a:endParaRPr lang="it-IT" altLang="it-IT" sz="1600" b="1" dirty="0" smtClean="0">
              <a:solidFill>
                <a:srgbClr val="FFC000"/>
              </a:solidFill>
              <a:cs typeface="Arial" panose="020B0604020202020204" pitchFamily="34" charset="0"/>
            </a:endParaRPr>
          </a:p>
          <a:p>
            <a:r>
              <a:rPr lang="it-IT" altLang="it-IT" sz="16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APPRENDIMENTO PERMANENTE</a:t>
            </a:r>
            <a:endParaRPr lang="it-IT" sz="1600" dirty="0">
              <a:solidFill>
                <a:srgbClr val="FFC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4386286" y="3139400"/>
            <a:ext cx="3989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DOCUMENTI ESCLUSIVAMENTE IN FORMATO DIGITALE</a:t>
            </a:r>
            <a:r>
              <a:rPr lang="it-IT" altLang="it-IT" sz="16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/>
            </a:r>
            <a:br>
              <a:rPr lang="it-IT" altLang="it-IT" sz="16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</a:br>
            <a:endParaRPr lang="it-IT" sz="16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4386286" y="4502476"/>
            <a:ext cx="3873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POTENZIAMENTO DELL’APPROCCIO FONDATO SU LEARNING OUTCOMES COLLEGAMENTO CON INIZIATIVE CORRELATE (EQF, ESCO)</a:t>
            </a:r>
            <a:endParaRPr lang="it-IT" sz="16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65" y="6193868"/>
            <a:ext cx="1496831" cy="43033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510" y="6159501"/>
            <a:ext cx="1239921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6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uropass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42873" y="317816"/>
            <a:ext cx="1601127" cy="93932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4400318" y="3275112"/>
            <a:ext cx="343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● </a:t>
            </a:r>
            <a:endParaRPr lang="it-IT" dirty="0"/>
          </a:p>
        </p:txBody>
      </p:sp>
      <p:sp>
        <p:nvSpPr>
          <p:cNvPr id="8" name="AutoShape 5"/>
          <p:cNvSpPr txBox="1">
            <a:spLocks noChangeArrowheads="1"/>
          </p:cNvSpPr>
          <p:nvPr/>
        </p:nvSpPr>
        <p:spPr>
          <a:xfrm>
            <a:off x="583894" y="235892"/>
            <a:ext cx="6958979" cy="721539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 5 documenti Europass</a:t>
            </a:r>
            <a:endParaRPr lang="it-IT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309353"/>
              </p:ext>
            </p:extLst>
          </p:nvPr>
        </p:nvGraphicFramePr>
        <p:xfrm>
          <a:off x="583894" y="1172586"/>
          <a:ext cx="7258431" cy="5137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393"/>
                <a:gridCol w="5780038"/>
              </a:tblGrid>
              <a:tr h="7470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EUROPASS CURRICULUM VITAE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5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Ha il compito di uniformare, in base al formato standard europeo, la presentazione dei titoli di studio, delle esperienze lavorative e delle competenze individuali (</a:t>
                      </a:r>
                      <a:r>
                        <a:rPr lang="it-IT" altLang="it-IT" sz="15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autocompilazione</a:t>
                      </a:r>
                      <a:r>
                        <a:rPr lang="it-IT" altLang="it-IT" sz="15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it-IT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966742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EUROPASS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PASS</a:t>
                      </a:r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APORTO DELLE LINGUE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it-IT" altLang="it-IT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Strumento che accompagna l’individuo nel proprio percorso di apprendimento delle lingue nel corso della vita  (</a:t>
                      </a:r>
                      <a:r>
                        <a:rPr lang="it-IT" altLang="it-IT" sz="15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autocompilazione</a:t>
                      </a:r>
                      <a:r>
                        <a:rPr lang="it-IT" altLang="it-IT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). Unico strumento che si modificherà in Epass2.</a:t>
                      </a:r>
                    </a:p>
                  </a:txBody>
                  <a:tcPr/>
                </a:tc>
              </a:tr>
              <a:tr h="934247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EUROPASS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MOBILITA’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kern="1200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Documento individuale che conferisce trasparenza e visibilità ai periodi di apprendimento all’estero (è validato dal NEC mediante un controllo qualitativo ed il rilascio di un codice di validazione)</a:t>
                      </a:r>
                      <a:endParaRPr lang="it-IT" sz="1500" b="0" i="0" u="none" strike="noStrike" kern="1200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/>
                </a:tc>
              </a:tr>
              <a:tr h="747028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EUROPASS SUPPLEMENTO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AL DIPLOMA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5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Documento individuale integrativo del titolo ufficiale conseguito al termine di un corso di studi di tipo superiore tecnico o accademico. Viene rilasciato da autorità competente</a:t>
                      </a:r>
                      <a:endParaRPr lang="it-IT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642669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EUROPASS SUPPLEMNTO AL CERTIFICATO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Documento che accompagna le attestazioni della formazione professionale e fornisce informazioni riguardo il contenuto del percorso formativo, il livello della qualificazione e le competenze acquisite; è un documento di filiera e non individuale riguarda tanto l’istruzione secondaria superiore che la formazione professionale. Viene rilasciato da autorità competente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0">
            <a:extLst>
              <a:ext uri="{FF2B5EF4-FFF2-40B4-BE49-F238E27FC236}">
                <a16:creationId xmlns:a16="http://schemas.microsoft.com/office/drawing/2014/main" xmlns="" id="{A50A19FA-6AC4-4EE4-8128-2F8D96D60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23000"/>
            <a:ext cx="101971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4408" y="6235700"/>
            <a:ext cx="1446576" cy="51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12" y="6213843"/>
            <a:ext cx="1496831" cy="430339"/>
          </a:xfrm>
          <a:prstGeom prst="rect">
            <a:avLst/>
          </a:prstGeom>
        </p:spPr>
      </p:pic>
      <p:pic>
        <p:nvPicPr>
          <p:cNvPr id="6" name="Picture 4" descr="europass_small">
            <a:extLst>
              <a:ext uri="{FF2B5EF4-FFF2-40B4-BE49-F238E27FC236}">
                <a16:creationId xmlns="" xmlns:a16="http://schemas.microsoft.com/office/drawing/2014/main" id="{4E36E9A7-6478-4B0B-8C7A-7682E09AE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04925" y="109134"/>
            <a:ext cx="1518047" cy="890588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72B3A326-8539-4E37-949C-D34C454AC9E5}"/>
              </a:ext>
            </a:extLst>
          </p:cNvPr>
          <p:cNvSpPr/>
          <p:nvPr/>
        </p:nvSpPr>
        <p:spPr>
          <a:xfrm>
            <a:off x="211041" y="1055994"/>
            <a:ext cx="76937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0"/>
              </a:spcBef>
              <a:buClrTx/>
              <a:buSzTx/>
              <a:defRPr/>
            </a:pPr>
            <a:r>
              <a:rPr lang="it-IT" altLang="it-IT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procedura per i libretti di mobilità</a:t>
            </a:r>
          </a:p>
          <a:p>
            <a:pPr algn="just" eaLnBrk="1" hangingPunct="1">
              <a:spcBef>
                <a:spcPct val="0"/>
              </a:spcBef>
              <a:buClrTx/>
              <a:buSzTx/>
              <a:defRPr/>
            </a:pPr>
            <a:endParaRPr lang="it-IT" altLang="it-IT" sz="18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defRPr/>
            </a:pP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la procedura avviene con sistema di compilazione on-line nel modo seguente: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  <a:defRPr/>
            </a:pPr>
            <a:endParaRPr lang="it-IT" alt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  <a:defRPr/>
            </a:pP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L’utente deve richiedere le credenziali per poter accedere allo strumento 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  <a:defRPr/>
            </a:pPr>
            <a:endParaRPr lang="it-IT" alt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farlo bisogna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accedere al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ANPAL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alla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pagina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Europass</a:t>
            </a:r>
            <a:endParaRPr lang="it-IT" alt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endParaRPr lang="it-IT" alt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termine della registrazione e approvazione del progetto di mobilità  arriva una mail automatica con un </a:t>
            </a:r>
            <a:r>
              <a:rPr lang="it-IT" altLang="it-IT" sz="18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vuoto e le istruzioni per la sua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compilazione</a:t>
            </a: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endParaRPr lang="it-IT" altLang="it-IT" sz="1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inviano i libretti compilati al NEC Italy che li valida</a:t>
            </a:r>
            <a:endParaRPr lang="it-IT" alt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defRPr/>
            </a:pPr>
            <a:endParaRPr lang="it-IT" alt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defRPr/>
            </a:pP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possibile contattare il NEC solo a mezzo posta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elettronica: 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Europass-INFO@anpal.gov.it</a:t>
            </a:r>
            <a:r>
              <a:rPr lang="it-IT" altLang="it-IT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EuropassMobilita_Italia@anpal.gov.it</a:t>
            </a:r>
            <a:endParaRPr lang="it-IT" altLang="it-IT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rabicPeriod"/>
              <a:defRPr/>
            </a:pPr>
            <a:endParaRPr lang="it-IT" altLang="it-IT" sz="1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Bef>
                <a:spcPct val="0"/>
              </a:spcBef>
              <a:buClrTx/>
              <a:buSzTx/>
              <a:buFont typeface="+mj-lt"/>
              <a:buAutoNum type="arabicPeriod"/>
              <a:defRPr/>
            </a:pPr>
            <a:endParaRPr lang="it-IT" altLang="it-IT" sz="18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E087A1E8-6C44-4E1A-A0CA-670F13501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794" y="1036482"/>
            <a:ext cx="1136503" cy="90270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81506" y="6169721"/>
            <a:ext cx="1446576" cy="518584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0" y="268593"/>
            <a:ext cx="47929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2400" kern="1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endParaRPr lang="it-IT" sz="3200" dirty="0">
              <a:solidFill>
                <a:srgbClr val="6A105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2" name="Connettore 1 11"/>
          <p:cNvCxnSpPr/>
          <p:nvPr/>
        </p:nvCxnSpPr>
        <p:spPr>
          <a:xfrm>
            <a:off x="355502" y="865839"/>
            <a:ext cx="5573350" cy="1702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utoShape 5"/>
          <p:cNvSpPr txBox="1">
            <a:spLocks noChangeArrowheads="1"/>
          </p:cNvSpPr>
          <p:nvPr/>
        </p:nvSpPr>
        <p:spPr>
          <a:xfrm>
            <a:off x="264228" y="333488"/>
            <a:ext cx="6440697" cy="602573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In particolare, per Europass Mobilità,</a:t>
            </a:r>
          </a:p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validato da NEC Italy………</a:t>
            </a:r>
            <a:endParaRPr lang="it-IT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5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179" y="2875208"/>
            <a:ext cx="2268896" cy="1777302"/>
          </a:xfrm>
          <a:prstGeom prst="rect">
            <a:avLst/>
          </a:prstGeom>
        </p:spPr>
      </p:pic>
      <p:sp>
        <p:nvSpPr>
          <p:cNvPr id="37" name="Elaborazione alternativa 36">
            <a:extLst>
              <a:ext uri="{FF2B5EF4-FFF2-40B4-BE49-F238E27FC236}">
                <a16:creationId xmlns:a16="http://schemas.microsoft.com/office/drawing/2014/main" xmlns="" id="{89E3CCEA-6F53-4A36-8AFA-5FB4DE08FE72}"/>
              </a:ext>
            </a:extLst>
          </p:cNvPr>
          <p:cNvSpPr/>
          <p:nvPr/>
        </p:nvSpPr>
        <p:spPr>
          <a:xfrm>
            <a:off x="5646855" y="5038448"/>
            <a:ext cx="2851151" cy="708025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7" name="Elaborazione alternativa 26">
            <a:extLst>
              <a:ext uri="{FF2B5EF4-FFF2-40B4-BE49-F238E27FC236}">
                <a16:creationId xmlns:a16="http://schemas.microsoft.com/office/drawing/2014/main" xmlns="" id="{6B55CAB6-494F-4AAE-9EDC-BCF522F249DC}"/>
              </a:ext>
            </a:extLst>
          </p:cNvPr>
          <p:cNvSpPr/>
          <p:nvPr/>
        </p:nvSpPr>
        <p:spPr>
          <a:xfrm>
            <a:off x="959562" y="5062673"/>
            <a:ext cx="2700180" cy="694003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5856" name="Rectangle 2">
            <a:extLst>
              <a:ext uri="{FF2B5EF4-FFF2-40B4-BE49-F238E27FC236}">
                <a16:creationId xmlns:a16="http://schemas.microsoft.com/office/drawing/2014/main" xmlns="" id="{50A1DB95-E72D-477A-B669-06B188A5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24396" y="2855734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35857" name="Rectangle 3">
            <a:extLst>
              <a:ext uri="{FF2B5EF4-FFF2-40B4-BE49-F238E27FC236}">
                <a16:creationId xmlns:a16="http://schemas.microsoft.com/office/drawing/2014/main" xmlns="" id="{3879F37D-B76C-41CB-AE10-C87767CDD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00" y="2846388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35858" name="Rectangle 4">
            <a:extLst>
              <a:ext uri="{FF2B5EF4-FFF2-40B4-BE49-F238E27FC236}">
                <a16:creationId xmlns:a16="http://schemas.microsoft.com/office/drawing/2014/main" xmlns="" id="{FCFFCF69-5B5C-4B43-8164-01DBB377C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88" y="2811463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35859" name="Rectangle 5">
            <a:extLst>
              <a:ext uri="{FF2B5EF4-FFF2-40B4-BE49-F238E27FC236}">
                <a16:creationId xmlns:a16="http://schemas.microsoft.com/office/drawing/2014/main" xmlns="" id="{FC62A397-5AC2-40A4-B33D-C28216420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88" y="2811463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pic>
        <p:nvPicPr>
          <p:cNvPr id="35860" name="Picture 4" descr="europass_small">
            <a:extLst>
              <a:ext uri="{FF2B5EF4-FFF2-40B4-BE49-F238E27FC236}">
                <a16:creationId xmlns:a16="http://schemas.microsoft.com/office/drawing/2014/main" xmlns="" id="{4703C843-C363-46E7-839F-498B22DC2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271" y="363008"/>
            <a:ext cx="1345081" cy="7458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61" name="Picture 10">
            <a:extLst>
              <a:ext uri="{FF2B5EF4-FFF2-40B4-BE49-F238E27FC236}">
                <a16:creationId xmlns:a16="http://schemas.microsoft.com/office/drawing/2014/main" xmlns="" id="{A50A19FA-6AC4-4EE4-8128-2F8D96D60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48" y="6235700"/>
            <a:ext cx="12922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2" name="Immagine 11">
            <a:extLst>
              <a:ext uri="{FF2B5EF4-FFF2-40B4-BE49-F238E27FC236}">
                <a16:creationId xmlns:a16="http://schemas.microsoft.com/office/drawing/2014/main" xmlns="" id="{1362171D-DC4C-497C-A5F6-0DA7180C4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192" y="6142905"/>
            <a:ext cx="1838967" cy="65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844846" y="1817849"/>
            <a:ext cx="2676504" cy="791813"/>
            <a:chOff x="1368517" y="2140734"/>
            <a:chExt cx="2399892" cy="594490"/>
          </a:xfrm>
        </p:grpSpPr>
        <p:sp>
          <p:nvSpPr>
            <p:cNvPr id="20" name="Terminatore 19">
              <a:extLst>
                <a:ext uri="{FF2B5EF4-FFF2-40B4-BE49-F238E27FC236}">
                  <a16:creationId xmlns:a16="http://schemas.microsoft.com/office/drawing/2014/main" xmlns="" id="{8C2F3858-0D28-4584-99E9-A198170ACD73}"/>
                </a:ext>
              </a:extLst>
            </p:cNvPr>
            <p:cNvSpPr/>
            <p:nvPr/>
          </p:nvSpPr>
          <p:spPr>
            <a:xfrm>
              <a:off x="1368517" y="2140734"/>
              <a:ext cx="2339975" cy="582613"/>
            </a:xfrm>
            <a:prstGeom prst="flowChartTerminator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5864" name="CasellaDiTesto 7">
              <a:extLst>
                <a:ext uri="{FF2B5EF4-FFF2-40B4-BE49-F238E27FC236}">
                  <a16:creationId xmlns:a16="http://schemas.microsoft.com/office/drawing/2014/main" xmlns="" id="{6C51D86E-9622-4FC3-840E-74F1301022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7796" y="2203745"/>
              <a:ext cx="2360613" cy="531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it-IT" altLang="it-IT" sz="2000" b="1" dirty="0">
                  <a:latin typeface="Tahoma" panose="020B0604030504040204" pitchFamily="34" charset="0"/>
                  <a:cs typeface="Tahoma" panose="020B0604030504040204" pitchFamily="34" charset="0"/>
                </a:rPr>
                <a:t>Servizi </a:t>
              </a:r>
              <a:r>
                <a:rPr lang="it-IT" altLang="it-IT" sz="2000" b="1" dirty="0" smtClean="0">
                  <a:latin typeface="Tahoma" panose="020B0604030504040204" pitchFamily="34" charset="0"/>
                  <a:cs typeface="Tahoma" panose="020B0604030504040204" pitchFamily="34" charset="0"/>
                </a:rPr>
                <a:t>nazionali</a:t>
              </a:r>
            </a:p>
            <a:p>
              <a:pPr algn="ctr"/>
              <a:r>
                <a:rPr lang="it-IT" altLang="it-IT" sz="2000" b="1" dirty="0">
                  <a:latin typeface="Tahoma" panose="020B0604030504040204" pitchFamily="34" charset="0"/>
                  <a:cs typeface="Tahoma" panose="020B0604030504040204" pitchFamily="34" charset="0"/>
                </a:rPr>
                <a:t>e</a:t>
              </a:r>
              <a:r>
                <a:rPr lang="it-IT" altLang="it-IT" sz="2000" b="1" dirty="0" smtClean="0">
                  <a:latin typeface="Tahoma" panose="020B0604030504040204" pitchFamily="34" charset="0"/>
                  <a:cs typeface="Tahoma" panose="020B0604030504040204" pitchFamily="34" charset="0"/>
                </a:rPr>
                <a:t>d europei</a:t>
              </a:r>
              <a:endParaRPr lang="it-IT" altLang="it-IT" sz="2000" b="1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CasellaDiTesto 9">
            <a:extLst>
              <a:ext uri="{FF2B5EF4-FFF2-40B4-BE49-F238E27FC236}">
                <a16:creationId xmlns:a16="http://schemas.microsoft.com/office/drawing/2014/main" xmlns="" id="{113EC221-8492-45B7-B553-E882368BC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383" y="5029431"/>
            <a:ext cx="2725394" cy="70565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it-IT" altLang="it-IT" sz="2000" b="1" dirty="0">
                <a:latin typeface="Tahoma" panose="020B0604030504040204" pitchFamily="34" charset="0"/>
                <a:cs typeface="Tahoma" panose="020B0604030504040204" pitchFamily="34" charset="0"/>
              </a:rPr>
              <a:t>Strumenti </a:t>
            </a:r>
          </a:p>
          <a:p>
            <a:pPr algn="ctr">
              <a:defRPr/>
            </a:pPr>
            <a:r>
              <a:rPr lang="it-IT" altLang="it-IT" sz="2000" b="1" dirty="0">
                <a:latin typeface="Tahoma" panose="020B0604030504040204" pitchFamily="34" charset="0"/>
                <a:cs typeface="Tahoma" panose="020B0604030504040204" pitchFamily="34" charset="0"/>
              </a:rPr>
              <a:t>web-</a:t>
            </a:r>
            <a:r>
              <a:rPr lang="it-IT" altLang="it-IT" sz="2000" b="1" dirty="0" err="1">
                <a:latin typeface="Tahoma" panose="020B0604030504040204" pitchFamily="34" charset="0"/>
                <a:cs typeface="Tahoma" panose="020B0604030504040204" pitchFamily="34" charset="0"/>
              </a:rPr>
              <a:t>based</a:t>
            </a:r>
            <a:endParaRPr lang="it-IT" altLang="it-IT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865" name="CasellaDiTesto 8">
            <a:extLst>
              <a:ext uri="{FF2B5EF4-FFF2-40B4-BE49-F238E27FC236}">
                <a16:creationId xmlns:a16="http://schemas.microsoft.com/office/drawing/2014/main" xmlns="" id="{F3978521-1954-49E1-94B8-CEF21904D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7910" y="3261146"/>
            <a:ext cx="4768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it-IT" altLang="it-IT" sz="3200" b="1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Europass on line</a:t>
            </a:r>
          </a:p>
        </p:txBody>
      </p:sp>
      <p:pic>
        <p:nvPicPr>
          <p:cNvPr id="35848" name="Immagine 3">
            <a:extLst>
              <a:ext uri="{FF2B5EF4-FFF2-40B4-BE49-F238E27FC236}">
                <a16:creationId xmlns:a16="http://schemas.microsoft.com/office/drawing/2014/main" xmlns="" id="{C62E3489-748D-4AD3-BD4F-D939733AAB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0793" flipH="1">
            <a:off x="6305226" y="1416032"/>
            <a:ext cx="1319025" cy="1830728"/>
          </a:xfrm>
          <a:prstGeom prst="rect">
            <a:avLst/>
          </a:prstGeom>
          <a:noFill/>
          <a:ln w="88900" cap="sq">
            <a:noFill/>
            <a:miter lim="800000"/>
          </a:ln>
          <a:effectLst/>
          <a:extLst/>
        </p:spPr>
      </p:pic>
      <p:sp>
        <p:nvSpPr>
          <p:cNvPr id="3" name="CasellaDiTesto 10">
            <a:extLst>
              <a:ext uri="{FF2B5EF4-FFF2-40B4-BE49-F238E27FC236}">
                <a16:creationId xmlns:a16="http://schemas.microsoft.com/office/drawing/2014/main" xmlns="" id="{C46F214C-2A95-443D-9FB2-F1CEA2EA5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2823" y="4991593"/>
            <a:ext cx="2882900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it-IT" altLang="it-IT" sz="2000" b="1" dirty="0">
                <a:latin typeface="Tahoma" panose="020B0604030504040204" pitchFamily="34" charset="0"/>
                <a:cs typeface="Tahoma" panose="020B0604030504040204" pitchFamily="34" charset="0"/>
              </a:rPr>
              <a:t>Servizi di </a:t>
            </a:r>
            <a:r>
              <a:rPr lang="it-IT" altLang="it-IT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informazione </a:t>
            </a:r>
            <a:endParaRPr lang="it-IT" altLang="it-IT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Freccia bidirezionale verticale 29"/>
          <p:cNvSpPr/>
          <p:nvPr/>
        </p:nvSpPr>
        <p:spPr>
          <a:xfrm rot="5400000">
            <a:off x="4406234" y="4906103"/>
            <a:ext cx="363022" cy="878867"/>
          </a:xfrm>
          <a:prstGeom prst="upDownArrow">
            <a:avLst/>
          </a:prstGeom>
          <a:solidFill>
            <a:schemeClr val="accent4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ngolare bidirezionale 5"/>
          <p:cNvSpPr/>
          <p:nvPr/>
        </p:nvSpPr>
        <p:spPr>
          <a:xfrm rot="5400000">
            <a:off x="1452022" y="2993454"/>
            <a:ext cx="1243532" cy="1217565"/>
          </a:xfrm>
          <a:prstGeom prst="leftUpArrow">
            <a:avLst>
              <a:gd name="adj1" fmla="val 11507"/>
              <a:gd name="adj2" fmla="val 25000"/>
              <a:gd name="adj3" fmla="val 25000"/>
            </a:avLst>
          </a:prstGeom>
          <a:solidFill>
            <a:schemeClr val="accent4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a destra 32">
            <a:extLst>
              <a:ext uri="{FF2B5EF4-FFF2-40B4-BE49-F238E27FC236}">
                <a16:creationId xmlns:a16="http://schemas.microsoft.com/office/drawing/2014/main" xmlns="" id="{AFDE8AF0-A5B6-4A79-AC80-ADEB7BC1167B}"/>
              </a:ext>
            </a:extLst>
          </p:cNvPr>
          <p:cNvSpPr/>
          <p:nvPr/>
        </p:nvSpPr>
        <p:spPr>
          <a:xfrm rot="9001385">
            <a:off x="5655259" y="2717361"/>
            <a:ext cx="757117" cy="411223"/>
          </a:xfrm>
          <a:prstGeom prst="rightArrow">
            <a:avLst>
              <a:gd name="adj1" fmla="val 50000"/>
              <a:gd name="adj2" fmla="val 66074"/>
            </a:avLst>
          </a:prstGeom>
          <a:solidFill>
            <a:srgbClr val="FFC000"/>
          </a:solidFill>
          <a:ln w="28575">
            <a:solidFill>
              <a:srgbClr val="004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7350657" y="1853830"/>
            <a:ext cx="1655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Learner</a:t>
            </a:r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/ </a:t>
            </a:r>
          </a:p>
          <a:p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job </a:t>
            </a:r>
            <a:r>
              <a:rPr lang="it-IT" sz="1800" b="1" dirty="0" err="1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seeker</a:t>
            </a:r>
            <a:endParaRPr lang="it-IT" sz="18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4408" y="6235700"/>
            <a:ext cx="1446576" cy="518584"/>
          </a:xfrm>
          <a:prstGeom prst="rect">
            <a:avLst/>
          </a:prstGeom>
        </p:spPr>
      </p:pic>
      <p:sp>
        <p:nvSpPr>
          <p:cNvPr id="29" name="AutoShape 5"/>
          <p:cNvSpPr txBox="1">
            <a:spLocks noChangeArrowheads="1"/>
          </p:cNvSpPr>
          <p:nvPr/>
        </p:nvSpPr>
        <p:spPr>
          <a:xfrm>
            <a:off x="666974" y="152400"/>
            <a:ext cx="6958979" cy="90185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wrap="none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4400" b="0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EUROPASS: da strumento di Mobilità </a:t>
            </a:r>
          </a:p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a strumento di interfaccia </a:t>
            </a:r>
          </a:p>
          <a:p>
            <a:r>
              <a:rPr lang="it-I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e collegamento tra servizi e sistemi diversi</a:t>
            </a:r>
            <a:endParaRPr lang="it-IT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sp>
        <p:nvSpPr>
          <p:cNvPr id="9" name="Freccia a sinistra 8"/>
          <p:cNvSpPr/>
          <p:nvPr/>
        </p:nvSpPr>
        <p:spPr>
          <a:xfrm>
            <a:off x="4504675" y="2076226"/>
            <a:ext cx="1142180" cy="344245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1" name="Picture 10">
            <a:extLst>
              <a:ext uri="{FF2B5EF4-FFF2-40B4-BE49-F238E27FC236}">
                <a16:creationId xmlns:a16="http://schemas.microsoft.com/office/drawing/2014/main" xmlns="" id="{A50A19FA-6AC4-4EE4-8128-2F8D96D60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17" y="6287559"/>
            <a:ext cx="12922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4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6507</TotalTime>
  <Words>1404</Words>
  <Application>Microsoft Office PowerPoint</Application>
  <PresentationFormat>Presentazione su schermo (4:3)</PresentationFormat>
  <Paragraphs>256</Paragraphs>
  <Slides>25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25</vt:i4>
      </vt:variant>
    </vt:vector>
  </HeadingPairs>
  <TitlesOfParts>
    <vt:vector size="27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Tematiche dell’intervento</vt:lpstr>
      <vt:lpstr>Dalla Decisione 2241/2004 alla nuova Decisione 646/2018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 per l’attenzione!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 guarantee as a policy lever for improving PES functioning and quality services and offers to NEETs and jobseekers</dc:title>
  <dc:creator>giovanna sacco</dc:creator>
  <cp:lastModifiedBy>j.busalacchi</cp:lastModifiedBy>
  <cp:revision>536</cp:revision>
  <cp:lastPrinted>2019-11-25T08:34:01Z</cp:lastPrinted>
  <dcterms:modified xsi:type="dcterms:W3CDTF">2019-12-16T13:10:40Z</dcterms:modified>
</cp:coreProperties>
</file>